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diagrams/colors1.xml" ContentType="application/vnd.openxmlformats-officedocument.drawingml.diagramColors+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5" r:id="rId1"/>
  </p:sldMasterIdLst>
  <p:notesMasterIdLst>
    <p:notesMasterId r:id="rId11"/>
  </p:notesMasterIdLst>
  <p:sldIdLst>
    <p:sldId id="282" r:id="rId2"/>
    <p:sldId id="289" r:id="rId3"/>
    <p:sldId id="285" r:id="rId4"/>
    <p:sldId id="286" r:id="rId5"/>
    <p:sldId id="287" r:id="rId6"/>
    <p:sldId id="259" r:id="rId7"/>
    <p:sldId id="258" r:id="rId8"/>
    <p:sldId id="292" r:id="rId9"/>
    <p:sldId id="261" r:id="rId10"/>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8690" autoAdjust="0"/>
  </p:normalViewPr>
  <p:slideViewPr>
    <p:cSldViewPr>
      <p:cViewPr varScale="1">
        <p:scale>
          <a:sx n="76" d="100"/>
          <a:sy n="76" d="100"/>
        </p:scale>
        <p:origin x="-1998"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_rels/data1.xml.rels><?xml version="1.0" encoding="UTF-8" standalone="yes"?>
<Relationships xmlns="http://schemas.openxmlformats.org/package/2006/relationships"><Relationship Id="rId1" Type="http://schemas.openxmlformats.org/officeDocument/2006/relationships/image" Target="../media/image3.png"/></Relationships>
</file>

<file path=ppt/diagrams/_rels/drawing1.xml.rels><?xml version="1.0" encoding="UTF-8" standalone="yes"?>
<Relationships xmlns="http://schemas.openxmlformats.org/package/2006/relationships"><Relationship Id="rId1" Type="http://schemas.openxmlformats.org/officeDocument/2006/relationships/image" Target="../media/image3.png"/></Relationships>
</file>

<file path=ppt/diagrams/colors1.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F383954-FF37-4C6C-87E4-76C449DB067F}" type="doc">
      <dgm:prSet loTypeId="urn:microsoft.com/office/officeart/2005/8/layout/radial1" loCatId="relationship" qsTypeId="urn:microsoft.com/office/officeart/2005/8/quickstyle/3d1" qsCatId="3D" csTypeId="urn:microsoft.com/office/officeart/2005/8/colors/accent2_3" csCatId="accent2" phldr="1"/>
      <dgm:spPr/>
      <dgm:t>
        <a:bodyPr/>
        <a:lstStyle/>
        <a:p>
          <a:endParaRPr lang="it-IT"/>
        </a:p>
      </dgm:t>
    </dgm:pt>
    <dgm:pt modelId="{2D58D733-CBD4-406B-9D84-743467822D8E}">
      <dgm:prSet phldrT="[Testo]"/>
      <dgm:spPr>
        <a:blipFill rotWithShape="0">
          <a:blip xmlns:r="http://schemas.openxmlformats.org/officeDocument/2006/relationships" r:embed="rId1"/>
          <a:stretch>
            <a:fillRect/>
          </a:stretch>
        </a:blipFill>
      </dgm:spPr>
      <dgm:t>
        <a:bodyPr/>
        <a:lstStyle/>
        <a:p>
          <a:endParaRPr lang="it-IT" dirty="0"/>
        </a:p>
      </dgm:t>
    </dgm:pt>
    <dgm:pt modelId="{9D93F34E-939A-4AFB-895F-79BCD2F1BDFB}" type="parTrans" cxnId="{F107B88A-C24F-4228-860E-C6C7B0146B34}">
      <dgm:prSet/>
      <dgm:spPr/>
      <dgm:t>
        <a:bodyPr/>
        <a:lstStyle/>
        <a:p>
          <a:endParaRPr lang="it-IT"/>
        </a:p>
      </dgm:t>
    </dgm:pt>
    <dgm:pt modelId="{D2777F9F-0881-4A65-B0BD-D8B76C62785F}" type="sibTrans" cxnId="{F107B88A-C24F-4228-860E-C6C7B0146B34}">
      <dgm:prSet/>
      <dgm:spPr/>
      <dgm:t>
        <a:bodyPr/>
        <a:lstStyle/>
        <a:p>
          <a:endParaRPr lang="it-IT"/>
        </a:p>
      </dgm:t>
    </dgm:pt>
    <dgm:pt modelId="{7B9428A5-7630-4B7A-B9F5-320B63E0662A}">
      <dgm:prSet phldrT="[Testo]" custT="1"/>
      <dgm:spPr/>
      <dgm:t>
        <a:bodyPr/>
        <a:lstStyle/>
        <a:p>
          <a:r>
            <a:rPr lang="it-IT" sz="1600" dirty="0" smtClean="0">
              <a:latin typeface="Georgia" pitchFamily="18" charset="0"/>
            </a:rPr>
            <a:t>Ospedale</a:t>
          </a:r>
          <a:endParaRPr lang="it-IT" sz="1600" dirty="0">
            <a:latin typeface="Georgia" pitchFamily="18" charset="0"/>
          </a:endParaRPr>
        </a:p>
      </dgm:t>
    </dgm:pt>
    <dgm:pt modelId="{485AC472-6411-48D5-B1DC-D5F93E17B7F9}" type="parTrans" cxnId="{4587D88D-4441-4AAE-AEB3-77B5554AA9E1}">
      <dgm:prSet/>
      <dgm:spPr/>
      <dgm:t>
        <a:bodyPr/>
        <a:lstStyle/>
        <a:p>
          <a:endParaRPr lang="it-IT"/>
        </a:p>
      </dgm:t>
    </dgm:pt>
    <dgm:pt modelId="{BB49ED35-4B8B-4DDF-B390-FB07FD2576CE}" type="sibTrans" cxnId="{4587D88D-4441-4AAE-AEB3-77B5554AA9E1}">
      <dgm:prSet/>
      <dgm:spPr/>
      <dgm:t>
        <a:bodyPr/>
        <a:lstStyle/>
        <a:p>
          <a:endParaRPr lang="it-IT"/>
        </a:p>
      </dgm:t>
    </dgm:pt>
    <dgm:pt modelId="{3A7294E1-5CDF-4FA2-B002-712695CA6F34}">
      <dgm:prSet phldrT="[Testo]"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it-IT" sz="1600" baseline="0" dirty="0" smtClean="0">
              <a:latin typeface="Georgia" pitchFamily="18" charset="0"/>
            </a:rPr>
            <a:t>MMG</a:t>
          </a:r>
        </a:p>
      </dgm:t>
    </dgm:pt>
    <dgm:pt modelId="{D8F3888D-6A87-45F7-93D9-BB2449F758D9}" type="parTrans" cxnId="{CB700493-6FC5-4241-9395-6BFD35E521B2}">
      <dgm:prSet/>
      <dgm:spPr/>
      <dgm:t>
        <a:bodyPr/>
        <a:lstStyle/>
        <a:p>
          <a:endParaRPr lang="it-IT"/>
        </a:p>
      </dgm:t>
    </dgm:pt>
    <dgm:pt modelId="{0EDAC8F8-E4E0-4F8B-82D3-BD299705B6BB}" type="sibTrans" cxnId="{CB700493-6FC5-4241-9395-6BFD35E521B2}">
      <dgm:prSet/>
      <dgm:spPr/>
      <dgm:t>
        <a:bodyPr/>
        <a:lstStyle/>
        <a:p>
          <a:endParaRPr lang="it-IT"/>
        </a:p>
      </dgm:t>
    </dgm:pt>
    <dgm:pt modelId="{1B151A04-3797-445F-9F1F-62EC52E59C65}">
      <dgm:prSet phldrT="[Testo]" custT="1"/>
      <dgm:spPr/>
      <dgm:t>
        <a:bodyPr/>
        <a:lstStyle/>
        <a:p>
          <a:r>
            <a:rPr lang="it-IT" sz="1600" dirty="0" err="1" smtClean="0">
              <a:latin typeface="Georgia" pitchFamily="18" charset="0"/>
            </a:rPr>
            <a:t>Hospice</a:t>
          </a:r>
          <a:endParaRPr lang="it-IT" sz="1600" dirty="0">
            <a:latin typeface="Georgia" pitchFamily="18" charset="0"/>
          </a:endParaRPr>
        </a:p>
      </dgm:t>
    </dgm:pt>
    <dgm:pt modelId="{A565B1DF-9DAD-4CAE-8055-5DA5E216DD27}" type="parTrans" cxnId="{14FC0E9C-8473-44D0-8C21-A2E99268D3F9}">
      <dgm:prSet/>
      <dgm:spPr/>
      <dgm:t>
        <a:bodyPr/>
        <a:lstStyle/>
        <a:p>
          <a:endParaRPr lang="it-IT"/>
        </a:p>
      </dgm:t>
    </dgm:pt>
    <dgm:pt modelId="{7EA34DB1-DBB1-433E-9DAC-EBC85555CAF4}" type="sibTrans" cxnId="{14FC0E9C-8473-44D0-8C21-A2E99268D3F9}">
      <dgm:prSet/>
      <dgm:spPr/>
      <dgm:t>
        <a:bodyPr/>
        <a:lstStyle/>
        <a:p>
          <a:endParaRPr lang="it-IT"/>
        </a:p>
      </dgm:t>
    </dgm:pt>
    <dgm:pt modelId="{A16D2A3E-13DD-4061-A78B-8C3D68898BA2}">
      <dgm:prSet phldrT="[Testo]" custT="1"/>
      <dgm:spPr/>
      <dgm:t>
        <a:bodyPr/>
        <a:lstStyle/>
        <a:p>
          <a:r>
            <a:rPr lang="it-IT" sz="1600" dirty="0" smtClean="0">
              <a:latin typeface="Georgia" pitchFamily="18" charset="0"/>
            </a:rPr>
            <a:t>RSA</a:t>
          </a:r>
          <a:endParaRPr lang="it-IT" sz="1600" dirty="0">
            <a:latin typeface="Georgia" pitchFamily="18" charset="0"/>
          </a:endParaRPr>
        </a:p>
      </dgm:t>
    </dgm:pt>
    <dgm:pt modelId="{49BED244-1F7E-47BC-88FB-BA4BBFF252C1}" type="parTrans" cxnId="{57ED296E-FBF5-45B2-9957-32CD915E03F1}">
      <dgm:prSet/>
      <dgm:spPr/>
      <dgm:t>
        <a:bodyPr/>
        <a:lstStyle/>
        <a:p>
          <a:endParaRPr lang="it-IT"/>
        </a:p>
      </dgm:t>
    </dgm:pt>
    <dgm:pt modelId="{AD16D039-A22A-46F7-A05C-FBEA51648552}" type="sibTrans" cxnId="{57ED296E-FBF5-45B2-9957-32CD915E03F1}">
      <dgm:prSet/>
      <dgm:spPr/>
      <dgm:t>
        <a:bodyPr/>
        <a:lstStyle/>
        <a:p>
          <a:endParaRPr lang="it-IT"/>
        </a:p>
      </dgm:t>
    </dgm:pt>
    <dgm:pt modelId="{370E49EE-AF85-4A32-9BC8-37FC34F1B262}">
      <dgm:prSet phldrT="[Testo]" custT="1"/>
      <dgm:spPr/>
      <dgm:t>
        <a:bodyPr/>
        <a:lstStyle/>
        <a:p>
          <a:r>
            <a:rPr lang="it-IT" sz="1400" dirty="0" smtClean="0">
              <a:latin typeface="Georgia" pitchFamily="18" charset="0"/>
            </a:rPr>
            <a:t>Specialisti sul territorio</a:t>
          </a:r>
          <a:endParaRPr lang="it-IT" sz="1400" dirty="0">
            <a:latin typeface="Georgia" pitchFamily="18" charset="0"/>
          </a:endParaRPr>
        </a:p>
      </dgm:t>
    </dgm:pt>
    <dgm:pt modelId="{A5D4F592-2449-4206-BD51-8592853764CC}" type="parTrans" cxnId="{BB404987-C94C-4FC8-9E91-E338A8E4DC61}">
      <dgm:prSet/>
      <dgm:spPr/>
      <dgm:t>
        <a:bodyPr/>
        <a:lstStyle/>
        <a:p>
          <a:endParaRPr lang="it-IT"/>
        </a:p>
      </dgm:t>
    </dgm:pt>
    <dgm:pt modelId="{90CBE647-50D0-4797-A11F-DD7EB390322F}" type="sibTrans" cxnId="{BB404987-C94C-4FC8-9E91-E338A8E4DC61}">
      <dgm:prSet/>
      <dgm:spPr/>
      <dgm:t>
        <a:bodyPr/>
        <a:lstStyle/>
        <a:p>
          <a:endParaRPr lang="it-IT"/>
        </a:p>
      </dgm:t>
    </dgm:pt>
    <dgm:pt modelId="{E020712D-3DEA-4533-B0D3-B71E64BB24E2}">
      <dgm:prSet phldrT="[Testo]" custT="1"/>
      <dgm:spPr/>
      <dgm:t>
        <a:bodyPr/>
        <a:lstStyle/>
        <a:p>
          <a:pPr marL="0" marR="0" indent="0" defTabSz="914400" eaLnBrk="1" fontAlgn="auto" latinLnBrk="0" hangingPunct="1">
            <a:lnSpc>
              <a:spcPct val="100000"/>
            </a:lnSpc>
            <a:spcBef>
              <a:spcPts val="0"/>
            </a:spcBef>
            <a:spcAft>
              <a:spcPts val="0"/>
            </a:spcAft>
            <a:buClrTx/>
            <a:buSzTx/>
            <a:buFontTx/>
            <a:buNone/>
            <a:tabLst/>
            <a:defRPr/>
          </a:pPr>
          <a:endParaRPr lang="it-IT" sz="1600" dirty="0" smtClean="0">
            <a:latin typeface="Georgia" pitchFamily="18" charset="0"/>
          </a:endParaRPr>
        </a:p>
        <a:p>
          <a:pPr marL="0" marR="0" indent="0" defTabSz="914400" eaLnBrk="1" fontAlgn="auto" latinLnBrk="0" hangingPunct="1">
            <a:lnSpc>
              <a:spcPct val="100000"/>
            </a:lnSpc>
            <a:spcBef>
              <a:spcPts val="0"/>
            </a:spcBef>
            <a:spcAft>
              <a:spcPts val="0"/>
            </a:spcAft>
            <a:buClrTx/>
            <a:buSzTx/>
            <a:buFontTx/>
            <a:buNone/>
            <a:tabLst/>
            <a:defRPr/>
          </a:pPr>
          <a:r>
            <a:rPr lang="it-IT" sz="1400" dirty="0" smtClean="0">
              <a:latin typeface="Georgia" pitchFamily="18" charset="0"/>
            </a:rPr>
            <a:t>Assistenza domiciliare</a:t>
          </a:r>
        </a:p>
        <a:p>
          <a:endParaRPr lang="it-IT" sz="1600" baseline="0" dirty="0">
            <a:latin typeface="Georgia" pitchFamily="18" charset="0"/>
          </a:endParaRPr>
        </a:p>
      </dgm:t>
    </dgm:pt>
    <dgm:pt modelId="{67DB194F-FE23-4D6B-8570-A7D8BD012F1C}" type="parTrans" cxnId="{4D894C4E-653A-4D8D-B0DC-008251189FC7}">
      <dgm:prSet/>
      <dgm:spPr/>
      <dgm:t>
        <a:bodyPr/>
        <a:lstStyle/>
        <a:p>
          <a:endParaRPr lang="it-IT"/>
        </a:p>
      </dgm:t>
    </dgm:pt>
    <dgm:pt modelId="{96503427-C940-4B7C-BA0C-DE5C74A9377E}" type="sibTrans" cxnId="{4D894C4E-653A-4D8D-B0DC-008251189FC7}">
      <dgm:prSet/>
      <dgm:spPr/>
      <dgm:t>
        <a:bodyPr/>
        <a:lstStyle/>
        <a:p>
          <a:endParaRPr lang="it-IT"/>
        </a:p>
      </dgm:t>
    </dgm:pt>
    <dgm:pt modelId="{C6432933-75E6-4841-8368-0FC2093EA335}" type="pres">
      <dgm:prSet presAssocID="{9F383954-FF37-4C6C-87E4-76C449DB067F}" presName="cycle" presStyleCnt="0">
        <dgm:presLayoutVars>
          <dgm:chMax val="1"/>
          <dgm:dir/>
          <dgm:animLvl val="ctr"/>
          <dgm:resizeHandles val="exact"/>
        </dgm:presLayoutVars>
      </dgm:prSet>
      <dgm:spPr/>
      <dgm:t>
        <a:bodyPr/>
        <a:lstStyle/>
        <a:p>
          <a:endParaRPr lang="it-IT"/>
        </a:p>
      </dgm:t>
    </dgm:pt>
    <dgm:pt modelId="{E216754A-76BC-420A-8F36-09FBEDD1E4F2}" type="pres">
      <dgm:prSet presAssocID="{2D58D733-CBD4-406B-9D84-743467822D8E}" presName="centerShape" presStyleLbl="node0" presStyleIdx="0" presStyleCnt="1"/>
      <dgm:spPr/>
      <dgm:t>
        <a:bodyPr/>
        <a:lstStyle/>
        <a:p>
          <a:endParaRPr lang="it-IT"/>
        </a:p>
      </dgm:t>
    </dgm:pt>
    <dgm:pt modelId="{201D46A8-DF11-4DA7-BD21-06BF26D90880}" type="pres">
      <dgm:prSet presAssocID="{485AC472-6411-48D5-B1DC-D5F93E17B7F9}" presName="Name9" presStyleLbl="parChTrans1D2" presStyleIdx="0" presStyleCnt="6"/>
      <dgm:spPr/>
      <dgm:t>
        <a:bodyPr/>
        <a:lstStyle/>
        <a:p>
          <a:endParaRPr lang="it-IT"/>
        </a:p>
      </dgm:t>
    </dgm:pt>
    <dgm:pt modelId="{3DE3106E-9BF5-465F-B1D9-FD137DF52429}" type="pres">
      <dgm:prSet presAssocID="{485AC472-6411-48D5-B1DC-D5F93E17B7F9}" presName="connTx" presStyleLbl="parChTrans1D2" presStyleIdx="0" presStyleCnt="6"/>
      <dgm:spPr/>
      <dgm:t>
        <a:bodyPr/>
        <a:lstStyle/>
        <a:p>
          <a:endParaRPr lang="it-IT"/>
        </a:p>
      </dgm:t>
    </dgm:pt>
    <dgm:pt modelId="{7F171AFE-8F1D-43EC-9481-9C22A3E2B3DE}" type="pres">
      <dgm:prSet presAssocID="{7B9428A5-7630-4B7A-B9F5-320B63E0662A}" presName="node" presStyleLbl="node1" presStyleIdx="0" presStyleCnt="6">
        <dgm:presLayoutVars>
          <dgm:bulletEnabled val="1"/>
        </dgm:presLayoutVars>
      </dgm:prSet>
      <dgm:spPr/>
      <dgm:t>
        <a:bodyPr/>
        <a:lstStyle/>
        <a:p>
          <a:endParaRPr lang="it-IT"/>
        </a:p>
      </dgm:t>
    </dgm:pt>
    <dgm:pt modelId="{83BA9DD0-18E4-42BE-8F78-93E5F6D88271}" type="pres">
      <dgm:prSet presAssocID="{D8F3888D-6A87-45F7-93D9-BB2449F758D9}" presName="Name9" presStyleLbl="parChTrans1D2" presStyleIdx="1" presStyleCnt="6"/>
      <dgm:spPr/>
      <dgm:t>
        <a:bodyPr/>
        <a:lstStyle/>
        <a:p>
          <a:endParaRPr lang="it-IT"/>
        </a:p>
      </dgm:t>
    </dgm:pt>
    <dgm:pt modelId="{4AF9E0D8-16BD-4DF7-9849-A5062181E827}" type="pres">
      <dgm:prSet presAssocID="{D8F3888D-6A87-45F7-93D9-BB2449F758D9}" presName="connTx" presStyleLbl="parChTrans1D2" presStyleIdx="1" presStyleCnt="6"/>
      <dgm:spPr/>
      <dgm:t>
        <a:bodyPr/>
        <a:lstStyle/>
        <a:p>
          <a:endParaRPr lang="it-IT"/>
        </a:p>
      </dgm:t>
    </dgm:pt>
    <dgm:pt modelId="{51EDF02B-3D11-48A0-BA74-8F2CAAF91A46}" type="pres">
      <dgm:prSet presAssocID="{3A7294E1-5CDF-4FA2-B002-712695CA6F34}" presName="node" presStyleLbl="node1" presStyleIdx="1" presStyleCnt="6">
        <dgm:presLayoutVars>
          <dgm:bulletEnabled val="1"/>
        </dgm:presLayoutVars>
      </dgm:prSet>
      <dgm:spPr/>
      <dgm:t>
        <a:bodyPr/>
        <a:lstStyle/>
        <a:p>
          <a:endParaRPr lang="it-IT"/>
        </a:p>
      </dgm:t>
    </dgm:pt>
    <dgm:pt modelId="{84E9BB01-3A12-4D93-BA08-08E8C54DE3A6}" type="pres">
      <dgm:prSet presAssocID="{A565B1DF-9DAD-4CAE-8055-5DA5E216DD27}" presName="Name9" presStyleLbl="parChTrans1D2" presStyleIdx="2" presStyleCnt="6"/>
      <dgm:spPr/>
      <dgm:t>
        <a:bodyPr/>
        <a:lstStyle/>
        <a:p>
          <a:endParaRPr lang="it-IT"/>
        </a:p>
      </dgm:t>
    </dgm:pt>
    <dgm:pt modelId="{E6236382-9148-4BD2-8A6C-02C53B19BDED}" type="pres">
      <dgm:prSet presAssocID="{A565B1DF-9DAD-4CAE-8055-5DA5E216DD27}" presName="connTx" presStyleLbl="parChTrans1D2" presStyleIdx="2" presStyleCnt="6"/>
      <dgm:spPr/>
      <dgm:t>
        <a:bodyPr/>
        <a:lstStyle/>
        <a:p>
          <a:endParaRPr lang="it-IT"/>
        </a:p>
      </dgm:t>
    </dgm:pt>
    <dgm:pt modelId="{8EADF9A1-A302-497F-A27A-89D13177383C}" type="pres">
      <dgm:prSet presAssocID="{1B151A04-3797-445F-9F1F-62EC52E59C65}" presName="node" presStyleLbl="node1" presStyleIdx="2" presStyleCnt="6">
        <dgm:presLayoutVars>
          <dgm:bulletEnabled val="1"/>
        </dgm:presLayoutVars>
      </dgm:prSet>
      <dgm:spPr/>
      <dgm:t>
        <a:bodyPr/>
        <a:lstStyle/>
        <a:p>
          <a:endParaRPr lang="it-IT"/>
        </a:p>
      </dgm:t>
    </dgm:pt>
    <dgm:pt modelId="{A228F556-6E05-4068-AD50-69DD39987B5A}" type="pres">
      <dgm:prSet presAssocID="{49BED244-1F7E-47BC-88FB-BA4BBFF252C1}" presName="Name9" presStyleLbl="parChTrans1D2" presStyleIdx="3" presStyleCnt="6"/>
      <dgm:spPr/>
      <dgm:t>
        <a:bodyPr/>
        <a:lstStyle/>
        <a:p>
          <a:endParaRPr lang="it-IT"/>
        </a:p>
      </dgm:t>
    </dgm:pt>
    <dgm:pt modelId="{64B73851-1505-4610-912E-365916E216D8}" type="pres">
      <dgm:prSet presAssocID="{49BED244-1F7E-47BC-88FB-BA4BBFF252C1}" presName="connTx" presStyleLbl="parChTrans1D2" presStyleIdx="3" presStyleCnt="6"/>
      <dgm:spPr/>
      <dgm:t>
        <a:bodyPr/>
        <a:lstStyle/>
        <a:p>
          <a:endParaRPr lang="it-IT"/>
        </a:p>
      </dgm:t>
    </dgm:pt>
    <dgm:pt modelId="{F1EE8D13-13D0-4D77-844A-12988C21F044}" type="pres">
      <dgm:prSet presAssocID="{A16D2A3E-13DD-4061-A78B-8C3D68898BA2}" presName="node" presStyleLbl="node1" presStyleIdx="3" presStyleCnt="6">
        <dgm:presLayoutVars>
          <dgm:bulletEnabled val="1"/>
        </dgm:presLayoutVars>
      </dgm:prSet>
      <dgm:spPr/>
      <dgm:t>
        <a:bodyPr/>
        <a:lstStyle/>
        <a:p>
          <a:endParaRPr lang="it-IT"/>
        </a:p>
      </dgm:t>
    </dgm:pt>
    <dgm:pt modelId="{0FD35F2F-3E20-4430-B72C-95CF4F2AE323}" type="pres">
      <dgm:prSet presAssocID="{A5D4F592-2449-4206-BD51-8592853764CC}" presName="Name9" presStyleLbl="parChTrans1D2" presStyleIdx="4" presStyleCnt="6"/>
      <dgm:spPr/>
      <dgm:t>
        <a:bodyPr/>
        <a:lstStyle/>
        <a:p>
          <a:endParaRPr lang="it-IT"/>
        </a:p>
      </dgm:t>
    </dgm:pt>
    <dgm:pt modelId="{7B81836A-C1EA-45D9-8E83-8F2C85F67407}" type="pres">
      <dgm:prSet presAssocID="{A5D4F592-2449-4206-BD51-8592853764CC}" presName="connTx" presStyleLbl="parChTrans1D2" presStyleIdx="4" presStyleCnt="6"/>
      <dgm:spPr/>
      <dgm:t>
        <a:bodyPr/>
        <a:lstStyle/>
        <a:p>
          <a:endParaRPr lang="it-IT"/>
        </a:p>
      </dgm:t>
    </dgm:pt>
    <dgm:pt modelId="{60E6624C-2EE9-4E0C-BDED-B77AAEFBA98F}" type="pres">
      <dgm:prSet presAssocID="{370E49EE-AF85-4A32-9BC8-37FC34F1B262}" presName="node" presStyleLbl="node1" presStyleIdx="4" presStyleCnt="6">
        <dgm:presLayoutVars>
          <dgm:bulletEnabled val="1"/>
        </dgm:presLayoutVars>
      </dgm:prSet>
      <dgm:spPr/>
      <dgm:t>
        <a:bodyPr/>
        <a:lstStyle/>
        <a:p>
          <a:endParaRPr lang="it-IT"/>
        </a:p>
      </dgm:t>
    </dgm:pt>
    <dgm:pt modelId="{8247721C-1DCA-4B88-8E41-53912095A220}" type="pres">
      <dgm:prSet presAssocID="{67DB194F-FE23-4D6B-8570-A7D8BD012F1C}" presName="Name9" presStyleLbl="parChTrans1D2" presStyleIdx="5" presStyleCnt="6"/>
      <dgm:spPr/>
      <dgm:t>
        <a:bodyPr/>
        <a:lstStyle/>
        <a:p>
          <a:endParaRPr lang="it-IT"/>
        </a:p>
      </dgm:t>
    </dgm:pt>
    <dgm:pt modelId="{2FDCB7BC-8850-421C-9730-DF5B275EF258}" type="pres">
      <dgm:prSet presAssocID="{67DB194F-FE23-4D6B-8570-A7D8BD012F1C}" presName="connTx" presStyleLbl="parChTrans1D2" presStyleIdx="5" presStyleCnt="6"/>
      <dgm:spPr/>
      <dgm:t>
        <a:bodyPr/>
        <a:lstStyle/>
        <a:p>
          <a:endParaRPr lang="it-IT"/>
        </a:p>
      </dgm:t>
    </dgm:pt>
    <dgm:pt modelId="{9FF269D1-6540-41F3-9B4B-7A80983AB2E8}" type="pres">
      <dgm:prSet presAssocID="{E020712D-3DEA-4533-B0D3-B71E64BB24E2}" presName="node" presStyleLbl="node1" presStyleIdx="5" presStyleCnt="6">
        <dgm:presLayoutVars>
          <dgm:bulletEnabled val="1"/>
        </dgm:presLayoutVars>
      </dgm:prSet>
      <dgm:spPr/>
      <dgm:t>
        <a:bodyPr/>
        <a:lstStyle/>
        <a:p>
          <a:endParaRPr lang="it-IT"/>
        </a:p>
      </dgm:t>
    </dgm:pt>
  </dgm:ptLst>
  <dgm:cxnLst>
    <dgm:cxn modelId="{57347025-CB6E-4535-A078-837D18CC656A}" type="presOf" srcId="{485AC472-6411-48D5-B1DC-D5F93E17B7F9}" destId="{3DE3106E-9BF5-465F-B1D9-FD137DF52429}" srcOrd="1" destOrd="0" presId="urn:microsoft.com/office/officeart/2005/8/layout/radial1"/>
    <dgm:cxn modelId="{BB404987-C94C-4FC8-9E91-E338A8E4DC61}" srcId="{2D58D733-CBD4-406B-9D84-743467822D8E}" destId="{370E49EE-AF85-4A32-9BC8-37FC34F1B262}" srcOrd="4" destOrd="0" parTransId="{A5D4F592-2449-4206-BD51-8592853764CC}" sibTransId="{90CBE647-50D0-4797-A11F-DD7EB390322F}"/>
    <dgm:cxn modelId="{F56D29C2-8B55-447D-AC8F-601A9EE80124}" type="presOf" srcId="{7B9428A5-7630-4B7A-B9F5-320B63E0662A}" destId="{7F171AFE-8F1D-43EC-9481-9C22A3E2B3DE}" srcOrd="0" destOrd="0" presId="urn:microsoft.com/office/officeart/2005/8/layout/radial1"/>
    <dgm:cxn modelId="{EB00E997-3014-4C0C-9B1F-66B17662A7F9}" type="presOf" srcId="{1B151A04-3797-445F-9F1F-62EC52E59C65}" destId="{8EADF9A1-A302-497F-A27A-89D13177383C}" srcOrd="0" destOrd="0" presId="urn:microsoft.com/office/officeart/2005/8/layout/radial1"/>
    <dgm:cxn modelId="{15CADAD5-787E-4C70-A652-E999A645ABC0}" type="presOf" srcId="{49BED244-1F7E-47BC-88FB-BA4BBFF252C1}" destId="{A228F556-6E05-4068-AD50-69DD39987B5A}" srcOrd="0" destOrd="0" presId="urn:microsoft.com/office/officeart/2005/8/layout/radial1"/>
    <dgm:cxn modelId="{A6CB2560-DE4C-466B-9274-2BC1D59AA847}" type="presOf" srcId="{67DB194F-FE23-4D6B-8570-A7D8BD012F1C}" destId="{2FDCB7BC-8850-421C-9730-DF5B275EF258}" srcOrd="1" destOrd="0" presId="urn:microsoft.com/office/officeart/2005/8/layout/radial1"/>
    <dgm:cxn modelId="{35E6FD77-F61E-4519-8E68-E86E45CFBCA3}" type="presOf" srcId="{A565B1DF-9DAD-4CAE-8055-5DA5E216DD27}" destId="{E6236382-9148-4BD2-8A6C-02C53B19BDED}" srcOrd="1" destOrd="0" presId="urn:microsoft.com/office/officeart/2005/8/layout/radial1"/>
    <dgm:cxn modelId="{4587D88D-4441-4AAE-AEB3-77B5554AA9E1}" srcId="{2D58D733-CBD4-406B-9D84-743467822D8E}" destId="{7B9428A5-7630-4B7A-B9F5-320B63E0662A}" srcOrd="0" destOrd="0" parTransId="{485AC472-6411-48D5-B1DC-D5F93E17B7F9}" sibTransId="{BB49ED35-4B8B-4DDF-B390-FB07FD2576CE}"/>
    <dgm:cxn modelId="{7834B687-DDF9-450C-8302-7B36351E819A}" type="presOf" srcId="{3A7294E1-5CDF-4FA2-B002-712695CA6F34}" destId="{51EDF02B-3D11-48A0-BA74-8F2CAAF91A46}" srcOrd="0" destOrd="0" presId="urn:microsoft.com/office/officeart/2005/8/layout/radial1"/>
    <dgm:cxn modelId="{2628B789-ACF8-41EE-9240-A61F60419A0F}" type="presOf" srcId="{D8F3888D-6A87-45F7-93D9-BB2449F758D9}" destId="{83BA9DD0-18E4-42BE-8F78-93E5F6D88271}" srcOrd="0" destOrd="0" presId="urn:microsoft.com/office/officeart/2005/8/layout/radial1"/>
    <dgm:cxn modelId="{F107B88A-C24F-4228-860E-C6C7B0146B34}" srcId="{9F383954-FF37-4C6C-87E4-76C449DB067F}" destId="{2D58D733-CBD4-406B-9D84-743467822D8E}" srcOrd="0" destOrd="0" parTransId="{9D93F34E-939A-4AFB-895F-79BCD2F1BDFB}" sibTransId="{D2777F9F-0881-4A65-B0BD-D8B76C62785F}"/>
    <dgm:cxn modelId="{AEEDA9D8-E583-4368-ACD3-B24B1D66BDDF}" type="presOf" srcId="{9F383954-FF37-4C6C-87E4-76C449DB067F}" destId="{C6432933-75E6-4841-8368-0FC2093EA335}" srcOrd="0" destOrd="0" presId="urn:microsoft.com/office/officeart/2005/8/layout/radial1"/>
    <dgm:cxn modelId="{8A98886F-5802-4AB1-B57C-8830A468FCB0}" type="presOf" srcId="{A5D4F592-2449-4206-BD51-8592853764CC}" destId="{0FD35F2F-3E20-4430-B72C-95CF4F2AE323}" srcOrd="0" destOrd="0" presId="urn:microsoft.com/office/officeart/2005/8/layout/radial1"/>
    <dgm:cxn modelId="{3C51DBD1-E4E6-4886-8840-D4199A0618DB}" type="presOf" srcId="{485AC472-6411-48D5-B1DC-D5F93E17B7F9}" destId="{201D46A8-DF11-4DA7-BD21-06BF26D90880}" srcOrd="0" destOrd="0" presId="urn:microsoft.com/office/officeart/2005/8/layout/radial1"/>
    <dgm:cxn modelId="{A021041A-2A33-4928-A8EC-13DD48BB2214}" type="presOf" srcId="{E020712D-3DEA-4533-B0D3-B71E64BB24E2}" destId="{9FF269D1-6540-41F3-9B4B-7A80983AB2E8}" srcOrd="0" destOrd="0" presId="urn:microsoft.com/office/officeart/2005/8/layout/radial1"/>
    <dgm:cxn modelId="{55038876-25C0-44FF-BB4A-60D463679417}" type="presOf" srcId="{67DB194F-FE23-4D6B-8570-A7D8BD012F1C}" destId="{8247721C-1DCA-4B88-8E41-53912095A220}" srcOrd="0" destOrd="0" presId="urn:microsoft.com/office/officeart/2005/8/layout/radial1"/>
    <dgm:cxn modelId="{349F3115-0EDD-401A-A34A-3BB0E55267C4}" type="presOf" srcId="{A16D2A3E-13DD-4061-A78B-8C3D68898BA2}" destId="{F1EE8D13-13D0-4D77-844A-12988C21F044}" srcOrd="0" destOrd="0" presId="urn:microsoft.com/office/officeart/2005/8/layout/radial1"/>
    <dgm:cxn modelId="{4D894C4E-653A-4D8D-B0DC-008251189FC7}" srcId="{2D58D733-CBD4-406B-9D84-743467822D8E}" destId="{E020712D-3DEA-4533-B0D3-B71E64BB24E2}" srcOrd="5" destOrd="0" parTransId="{67DB194F-FE23-4D6B-8570-A7D8BD012F1C}" sibTransId="{96503427-C940-4B7C-BA0C-DE5C74A9377E}"/>
    <dgm:cxn modelId="{14FC0E9C-8473-44D0-8C21-A2E99268D3F9}" srcId="{2D58D733-CBD4-406B-9D84-743467822D8E}" destId="{1B151A04-3797-445F-9F1F-62EC52E59C65}" srcOrd="2" destOrd="0" parTransId="{A565B1DF-9DAD-4CAE-8055-5DA5E216DD27}" sibTransId="{7EA34DB1-DBB1-433E-9DAC-EBC85555CAF4}"/>
    <dgm:cxn modelId="{57ED296E-FBF5-45B2-9957-32CD915E03F1}" srcId="{2D58D733-CBD4-406B-9D84-743467822D8E}" destId="{A16D2A3E-13DD-4061-A78B-8C3D68898BA2}" srcOrd="3" destOrd="0" parTransId="{49BED244-1F7E-47BC-88FB-BA4BBFF252C1}" sibTransId="{AD16D039-A22A-46F7-A05C-FBEA51648552}"/>
    <dgm:cxn modelId="{9A1A919E-D47C-4B57-81CF-CE32B1CF1D63}" type="presOf" srcId="{2D58D733-CBD4-406B-9D84-743467822D8E}" destId="{E216754A-76BC-420A-8F36-09FBEDD1E4F2}" srcOrd="0" destOrd="0" presId="urn:microsoft.com/office/officeart/2005/8/layout/radial1"/>
    <dgm:cxn modelId="{6FF0B3B7-DFDB-4455-B378-E3FA315450CB}" type="presOf" srcId="{A5D4F592-2449-4206-BD51-8592853764CC}" destId="{7B81836A-C1EA-45D9-8E83-8F2C85F67407}" srcOrd="1" destOrd="0" presId="urn:microsoft.com/office/officeart/2005/8/layout/radial1"/>
    <dgm:cxn modelId="{3E2FE9AD-193B-4E99-8E5F-0AFC9FCFE12A}" type="presOf" srcId="{A565B1DF-9DAD-4CAE-8055-5DA5E216DD27}" destId="{84E9BB01-3A12-4D93-BA08-08E8C54DE3A6}" srcOrd="0" destOrd="0" presId="urn:microsoft.com/office/officeart/2005/8/layout/radial1"/>
    <dgm:cxn modelId="{1F48350B-1927-4164-BD90-15F374089CC7}" type="presOf" srcId="{49BED244-1F7E-47BC-88FB-BA4BBFF252C1}" destId="{64B73851-1505-4610-912E-365916E216D8}" srcOrd="1" destOrd="0" presId="urn:microsoft.com/office/officeart/2005/8/layout/radial1"/>
    <dgm:cxn modelId="{CB700493-6FC5-4241-9395-6BFD35E521B2}" srcId="{2D58D733-CBD4-406B-9D84-743467822D8E}" destId="{3A7294E1-5CDF-4FA2-B002-712695CA6F34}" srcOrd="1" destOrd="0" parTransId="{D8F3888D-6A87-45F7-93D9-BB2449F758D9}" sibTransId="{0EDAC8F8-E4E0-4F8B-82D3-BD299705B6BB}"/>
    <dgm:cxn modelId="{3EF63404-F75F-42C5-BAF0-6F5F2082BEF8}" type="presOf" srcId="{D8F3888D-6A87-45F7-93D9-BB2449F758D9}" destId="{4AF9E0D8-16BD-4DF7-9849-A5062181E827}" srcOrd="1" destOrd="0" presId="urn:microsoft.com/office/officeart/2005/8/layout/radial1"/>
    <dgm:cxn modelId="{A91099E9-D298-4655-880A-3A53999836AD}" type="presOf" srcId="{370E49EE-AF85-4A32-9BC8-37FC34F1B262}" destId="{60E6624C-2EE9-4E0C-BDED-B77AAEFBA98F}" srcOrd="0" destOrd="0" presId="urn:microsoft.com/office/officeart/2005/8/layout/radial1"/>
    <dgm:cxn modelId="{B1BD9993-840E-4183-95FE-44BD2E7D512F}" type="presParOf" srcId="{C6432933-75E6-4841-8368-0FC2093EA335}" destId="{E216754A-76BC-420A-8F36-09FBEDD1E4F2}" srcOrd="0" destOrd="0" presId="urn:microsoft.com/office/officeart/2005/8/layout/radial1"/>
    <dgm:cxn modelId="{BFE4E5A8-108B-4FD4-A4AC-15FB45BC1864}" type="presParOf" srcId="{C6432933-75E6-4841-8368-0FC2093EA335}" destId="{201D46A8-DF11-4DA7-BD21-06BF26D90880}" srcOrd="1" destOrd="0" presId="urn:microsoft.com/office/officeart/2005/8/layout/radial1"/>
    <dgm:cxn modelId="{98D193F7-7DE7-4A97-A659-CF259536C262}" type="presParOf" srcId="{201D46A8-DF11-4DA7-BD21-06BF26D90880}" destId="{3DE3106E-9BF5-465F-B1D9-FD137DF52429}" srcOrd="0" destOrd="0" presId="urn:microsoft.com/office/officeart/2005/8/layout/radial1"/>
    <dgm:cxn modelId="{634AA844-1B53-4A6B-A647-285F746F8AE0}" type="presParOf" srcId="{C6432933-75E6-4841-8368-0FC2093EA335}" destId="{7F171AFE-8F1D-43EC-9481-9C22A3E2B3DE}" srcOrd="2" destOrd="0" presId="urn:microsoft.com/office/officeart/2005/8/layout/radial1"/>
    <dgm:cxn modelId="{D9192F5C-F742-408D-9DE9-AABA2CBC1807}" type="presParOf" srcId="{C6432933-75E6-4841-8368-0FC2093EA335}" destId="{83BA9DD0-18E4-42BE-8F78-93E5F6D88271}" srcOrd="3" destOrd="0" presId="urn:microsoft.com/office/officeart/2005/8/layout/radial1"/>
    <dgm:cxn modelId="{91CA079C-CE13-41AE-AC59-C876F68457B7}" type="presParOf" srcId="{83BA9DD0-18E4-42BE-8F78-93E5F6D88271}" destId="{4AF9E0D8-16BD-4DF7-9849-A5062181E827}" srcOrd="0" destOrd="0" presId="urn:microsoft.com/office/officeart/2005/8/layout/radial1"/>
    <dgm:cxn modelId="{1939B133-6C7C-4406-9FD7-FDC4B62B4827}" type="presParOf" srcId="{C6432933-75E6-4841-8368-0FC2093EA335}" destId="{51EDF02B-3D11-48A0-BA74-8F2CAAF91A46}" srcOrd="4" destOrd="0" presId="urn:microsoft.com/office/officeart/2005/8/layout/radial1"/>
    <dgm:cxn modelId="{9316FC9B-751B-472D-B929-050DA00BDDF9}" type="presParOf" srcId="{C6432933-75E6-4841-8368-0FC2093EA335}" destId="{84E9BB01-3A12-4D93-BA08-08E8C54DE3A6}" srcOrd="5" destOrd="0" presId="urn:microsoft.com/office/officeart/2005/8/layout/radial1"/>
    <dgm:cxn modelId="{BF3E0DF5-9C5D-431D-859A-8A75479F4A6A}" type="presParOf" srcId="{84E9BB01-3A12-4D93-BA08-08E8C54DE3A6}" destId="{E6236382-9148-4BD2-8A6C-02C53B19BDED}" srcOrd="0" destOrd="0" presId="urn:microsoft.com/office/officeart/2005/8/layout/radial1"/>
    <dgm:cxn modelId="{AD61C2D9-C233-48AB-9B26-DB050DB29B98}" type="presParOf" srcId="{C6432933-75E6-4841-8368-0FC2093EA335}" destId="{8EADF9A1-A302-497F-A27A-89D13177383C}" srcOrd="6" destOrd="0" presId="urn:microsoft.com/office/officeart/2005/8/layout/radial1"/>
    <dgm:cxn modelId="{FDA539D4-6B6E-4055-B8D7-42129DC82D59}" type="presParOf" srcId="{C6432933-75E6-4841-8368-0FC2093EA335}" destId="{A228F556-6E05-4068-AD50-69DD39987B5A}" srcOrd="7" destOrd="0" presId="urn:microsoft.com/office/officeart/2005/8/layout/radial1"/>
    <dgm:cxn modelId="{6A0876E1-3631-4812-B229-4FB8B01E5F06}" type="presParOf" srcId="{A228F556-6E05-4068-AD50-69DD39987B5A}" destId="{64B73851-1505-4610-912E-365916E216D8}" srcOrd="0" destOrd="0" presId="urn:microsoft.com/office/officeart/2005/8/layout/radial1"/>
    <dgm:cxn modelId="{C7EC0A1C-6233-44DF-8FBF-74E319605B62}" type="presParOf" srcId="{C6432933-75E6-4841-8368-0FC2093EA335}" destId="{F1EE8D13-13D0-4D77-844A-12988C21F044}" srcOrd="8" destOrd="0" presId="urn:microsoft.com/office/officeart/2005/8/layout/radial1"/>
    <dgm:cxn modelId="{D4B441FF-4790-4B24-A98E-DD114B381F1C}" type="presParOf" srcId="{C6432933-75E6-4841-8368-0FC2093EA335}" destId="{0FD35F2F-3E20-4430-B72C-95CF4F2AE323}" srcOrd="9" destOrd="0" presId="urn:microsoft.com/office/officeart/2005/8/layout/radial1"/>
    <dgm:cxn modelId="{B8EAC228-E268-473F-8AD0-DC48071D2C32}" type="presParOf" srcId="{0FD35F2F-3E20-4430-B72C-95CF4F2AE323}" destId="{7B81836A-C1EA-45D9-8E83-8F2C85F67407}" srcOrd="0" destOrd="0" presId="urn:microsoft.com/office/officeart/2005/8/layout/radial1"/>
    <dgm:cxn modelId="{5547E00D-2486-439B-9DE2-434B589CFF0E}" type="presParOf" srcId="{C6432933-75E6-4841-8368-0FC2093EA335}" destId="{60E6624C-2EE9-4E0C-BDED-B77AAEFBA98F}" srcOrd="10" destOrd="0" presId="urn:microsoft.com/office/officeart/2005/8/layout/radial1"/>
    <dgm:cxn modelId="{B8C4A2E5-9CE2-41BA-8B5C-9E2C6606D7F1}" type="presParOf" srcId="{C6432933-75E6-4841-8368-0FC2093EA335}" destId="{8247721C-1DCA-4B88-8E41-53912095A220}" srcOrd="11" destOrd="0" presId="urn:microsoft.com/office/officeart/2005/8/layout/radial1"/>
    <dgm:cxn modelId="{0898FDB4-D09C-459F-9B4F-E7627082B639}" type="presParOf" srcId="{8247721C-1DCA-4B88-8E41-53912095A220}" destId="{2FDCB7BC-8850-421C-9730-DF5B275EF258}" srcOrd="0" destOrd="0" presId="urn:microsoft.com/office/officeart/2005/8/layout/radial1"/>
    <dgm:cxn modelId="{D2E39DEF-D60E-489E-87FD-E05F964744D7}" type="presParOf" srcId="{C6432933-75E6-4841-8368-0FC2093EA335}" destId="{9FF269D1-6540-41F3-9B4B-7A80983AB2E8}" srcOrd="12" destOrd="0" presId="urn:microsoft.com/office/officeart/2005/8/layout/radial1"/>
  </dgm:cxnLst>
  <dgm:bg>
    <a:noFill/>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216754A-76BC-420A-8F36-09FBEDD1E4F2}">
      <dsp:nvSpPr>
        <dsp:cNvPr id="0" name=""/>
        <dsp:cNvSpPr/>
      </dsp:nvSpPr>
      <dsp:spPr>
        <a:xfrm>
          <a:off x="3435022" y="1788784"/>
          <a:ext cx="1359555" cy="1359555"/>
        </a:xfrm>
        <a:prstGeom prst="ellipse">
          <a:avLst/>
        </a:prstGeom>
        <a:blipFill rotWithShape="0">
          <a:blip xmlns:r="http://schemas.openxmlformats.org/officeDocument/2006/relationships" r:embed="rId1"/>
          <a:stretch>
            <a:fillRect/>
          </a:stretch>
        </a:blipFill>
        <a:ln>
          <a:noFill/>
        </a:ln>
        <a:effectLst>
          <a:outerShdw blurRad="50800" dist="43000" dir="5400000" rotWithShape="0">
            <a:srgbClr val="000000">
              <a:alpha val="4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1275" tIns="41275" rIns="41275" bIns="41275" numCol="1" spcCol="1270" anchor="ctr" anchorCtr="0">
          <a:noAutofit/>
        </a:bodyPr>
        <a:lstStyle/>
        <a:p>
          <a:pPr lvl="0" algn="ctr" defTabSz="2889250">
            <a:lnSpc>
              <a:spcPct val="90000"/>
            </a:lnSpc>
            <a:spcBef>
              <a:spcPct val="0"/>
            </a:spcBef>
            <a:spcAft>
              <a:spcPct val="35000"/>
            </a:spcAft>
          </a:pPr>
          <a:endParaRPr lang="it-IT" sz="6500" kern="1200" dirty="0"/>
        </a:p>
      </dsp:txBody>
      <dsp:txXfrm>
        <a:off x="3435022" y="1788784"/>
        <a:ext cx="1359555" cy="1359555"/>
      </dsp:txXfrm>
    </dsp:sp>
    <dsp:sp modelId="{201D46A8-DF11-4DA7-BD21-06BF26D90880}">
      <dsp:nvSpPr>
        <dsp:cNvPr id="0" name=""/>
        <dsp:cNvSpPr/>
      </dsp:nvSpPr>
      <dsp:spPr>
        <a:xfrm rot="16200000">
          <a:off x="3909484" y="1568601"/>
          <a:ext cx="410630" cy="29736"/>
        </a:xfrm>
        <a:custGeom>
          <a:avLst/>
          <a:gdLst/>
          <a:ahLst/>
          <a:cxnLst/>
          <a:rect l="0" t="0" r="0" b="0"/>
          <a:pathLst>
            <a:path>
              <a:moveTo>
                <a:pt x="0" y="14868"/>
              </a:moveTo>
              <a:lnTo>
                <a:pt x="410630" y="14868"/>
              </a:lnTo>
            </a:path>
          </a:pathLst>
        </a:custGeom>
        <a:noFill/>
        <a:ln w="19050" cap="flat" cmpd="sng" algn="ctr">
          <a:solidFill>
            <a:schemeClr val="accent2">
              <a:tint val="99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it-IT" sz="500" kern="1200"/>
        </a:p>
      </dsp:txBody>
      <dsp:txXfrm rot="16200000">
        <a:off x="4104534" y="1573203"/>
        <a:ext cx="20531" cy="20531"/>
      </dsp:txXfrm>
    </dsp:sp>
    <dsp:sp modelId="{7F171AFE-8F1D-43EC-9481-9C22A3E2B3DE}">
      <dsp:nvSpPr>
        <dsp:cNvPr id="0" name=""/>
        <dsp:cNvSpPr/>
      </dsp:nvSpPr>
      <dsp:spPr>
        <a:xfrm>
          <a:off x="3435022" y="18599"/>
          <a:ext cx="1359555" cy="1359555"/>
        </a:xfrm>
        <a:prstGeom prst="ellipse">
          <a:avLst/>
        </a:prstGeom>
        <a:gradFill rotWithShape="0">
          <a:gsLst>
            <a:gs pos="0">
              <a:schemeClr val="accent2">
                <a:shade val="80000"/>
                <a:hueOff val="0"/>
                <a:satOff val="0"/>
                <a:lumOff val="0"/>
                <a:alphaOff val="0"/>
                <a:shade val="63000"/>
              </a:schemeClr>
            </a:gs>
            <a:gs pos="30000">
              <a:schemeClr val="accent2">
                <a:shade val="80000"/>
                <a:hueOff val="0"/>
                <a:satOff val="0"/>
                <a:lumOff val="0"/>
                <a:alphaOff val="0"/>
                <a:shade val="90000"/>
                <a:satMod val="110000"/>
              </a:schemeClr>
            </a:gs>
            <a:gs pos="45000">
              <a:schemeClr val="accent2">
                <a:shade val="80000"/>
                <a:hueOff val="0"/>
                <a:satOff val="0"/>
                <a:lumOff val="0"/>
                <a:alphaOff val="0"/>
                <a:shade val="100000"/>
                <a:satMod val="118000"/>
              </a:schemeClr>
            </a:gs>
            <a:gs pos="55000">
              <a:schemeClr val="accent2">
                <a:shade val="80000"/>
                <a:hueOff val="0"/>
                <a:satOff val="0"/>
                <a:lumOff val="0"/>
                <a:alphaOff val="0"/>
                <a:shade val="100000"/>
                <a:satMod val="118000"/>
              </a:schemeClr>
            </a:gs>
            <a:gs pos="73000">
              <a:schemeClr val="accent2">
                <a:shade val="80000"/>
                <a:hueOff val="0"/>
                <a:satOff val="0"/>
                <a:lumOff val="0"/>
                <a:alphaOff val="0"/>
                <a:shade val="90000"/>
                <a:satMod val="110000"/>
              </a:schemeClr>
            </a:gs>
            <a:gs pos="100000">
              <a:schemeClr val="accent2">
                <a:shade val="80000"/>
                <a:hueOff val="0"/>
                <a:satOff val="0"/>
                <a:lumOff val="0"/>
                <a:alphaOff val="0"/>
                <a:shade val="63000"/>
              </a:schemeClr>
            </a:gs>
          </a:gsLst>
          <a:lin ang="950000" scaled="1"/>
        </a:gradFill>
        <a:ln>
          <a:noFill/>
        </a:ln>
        <a:effectLst>
          <a:outerShdw blurRad="50800" dist="43000" dir="5400000" rotWithShape="0">
            <a:srgbClr val="000000">
              <a:alpha val="4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it-IT" sz="1600" kern="1200" dirty="0" smtClean="0">
              <a:latin typeface="Georgia" pitchFamily="18" charset="0"/>
            </a:rPr>
            <a:t>Ospedale</a:t>
          </a:r>
          <a:endParaRPr lang="it-IT" sz="1600" kern="1200" dirty="0">
            <a:latin typeface="Georgia" pitchFamily="18" charset="0"/>
          </a:endParaRPr>
        </a:p>
      </dsp:txBody>
      <dsp:txXfrm>
        <a:off x="3435022" y="18599"/>
        <a:ext cx="1359555" cy="1359555"/>
      </dsp:txXfrm>
    </dsp:sp>
    <dsp:sp modelId="{83BA9DD0-18E4-42BE-8F78-93E5F6D88271}">
      <dsp:nvSpPr>
        <dsp:cNvPr id="0" name=""/>
        <dsp:cNvSpPr/>
      </dsp:nvSpPr>
      <dsp:spPr>
        <a:xfrm rot="19800000">
          <a:off x="4675997" y="2011147"/>
          <a:ext cx="410630" cy="29736"/>
        </a:xfrm>
        <a:custGeom>
          <a:avLst/>
          <a:gdLst/>
          <a:ahLst/>
          <a:cxnLst/>
          <a:rect l="0" t="0" r="0" b="0"/>
          <a:pathLst>
            <a:path>
              <a:moveTo>
                <a:pt x="0" y="14868"/>
              </a:moveTo>
              <a:lnTo>
                <a:pt x="410630" y="14868"/>
              </a:lnTo>
            </a:path>
          </a:pathLst>
        </a:custGeom>
        <a:noFill/>
        <a:ln w="19050" cap="flat" cmpd="sng" algn="ctr">
          <a:solidFill>
            <a:schemeClr val="accent2">
              <a:tint val="99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it-IT" sz="500" kern="1200"/>
        </a:p>
      </dsp:txBody>
      <dsp:txXfrm rot="19800000">
        <a:off x="4871047" y="2015750"/>
        <a:ext cx="20531" cy="20531"/>
      </dsp:txXfrm>
    </dsp:sp>
    <dsp:sp modelId="{51EDF02B-3D11-48A0-BA74-8F2CAAF91A46}">
      <dsp:nvSpPr>
        <dsp:cNvPr id="0" name=""/>
        <dsp:cNvSpPr/>
      </dsp:nvSpPr>
      <dsp:spPr>
        <a:xfrm>
          <a:off x="4968048" y="903691"/>
          <a:ext cx="1359555" cy="1359555"/>
        </a:xfrm>
        <a:prstGeom prst="ellipse">
          <a:avLst/>
        </a:prstGeom>
        <a:gradFill rotWithShape="0">
          <a:gsLst>
            <a:gs pos="0">
              <a:schemeClr val="accent2">
                <a:shade val="80000"/>
                <a:hueOff val="41041"/>
                <a:satOff val="-6793"/>
                <a:lumOff val="6553"/>
                <a:alphaOff val="0"/>
                <a:shade val="63000"/>
              </a:schemeClr>
            </a:gs>
            <a:gs pos="30000">
              <a:schemeClr val="accent2">
                <a:shade val="80000"/>
                <a:hueOff val="41041"/>
                <a:satOff val="-6793"/>
                <a:lumOff val="6553"/>
                <a:alphaOff val="0"/>
                <a:shade val="90000"/>
                <a:satMod val="110000"/>
              </a:schemeClr>
            </a:gs>
            <a:gs pos="45000">
              <a:schemeClr val="accent2">
                <a:shade val="80000"/>
                <a:hueOff val="41041"/>
                <a:satOff val="-6793"/>
                <a:lumOff val="6553"/>
                <a:alphaOff val="0"/>
                <a:shade val="100000"/>
                <a:satMod val="118000"/>
              </a:schemeClr>
            </a:gs>
            <a:gs pos="55000">
              <a:schemeClr val="accent2">
                <a:shade val="80000"/>
                <a:hueOff val="41041"/>
                <a:satOff val="-6793"/>
                <a:lumOff val="6553"/>
                <a:alphaOff val="0"/>
                <a:shade val="100000"/>
                <a:satMod val="118000"/>
              </a:schemeClr>
            </a:gs>
            <a:gs pos="73000">
              <a:schemeClr val="accent2">
                <a:shade val="80000"/>
                <a:hueOff val="41041"/>
                <a:satOff val="-6793"/>
                <a:lumOff val="6553"/>
                <a:alphaOff val="0"/>
                <a:shade val="90000"/>
                <a:satMod val="110000"/>
              </a:schemeClr>
            </a:gs>
            <a:gs pos="100000">
              <a:schemeClr val="accent2">
                <a:shade val="80000"/>
                <a:hueOff val="41041"/>
                <a:satOff val="-6793"/>
                <a:lumOff val="6553"/>
                <a:alphaOff val="0"/>
                <a:shade val="63000"/>
              </a:schemeClr>
            </a:gs>
          </a:gsLst>
          <a:lin ang="950000" scaled="1"/>
        </a:gradFill>
        <a:ln>
          <a:noFill/>
        </a:ln>
        <a:effectLst>
          <a:outerShdw blurRad="50800" dist="43000" dir="5400000" rotWithShape="0">
            <a:srgbClr val="000000">
              <a:alpha val="4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it-IT" sz="1600" kern="1200" baseline="0" dirty="0" smtClean="0">
              <a:latin typeface="Georgia" pitchFamily="18" charset="0"/>
            </a:rPr>
            <a:t>MMG</a:t>
          </a:r>
        </a:p>
      </dsp:txBody>
      <dsp:txXfrm>
        <a:off x="4968048" y="903691"/>
        <a:ext cx="1359555" cy="1359555"/>
      </dsp:txXfrm>
    </dsp:sp>
    <dsp:sp modelId="{84E9BB01-3A12-4D93-BA08-08E8C54DE3A6}">
      <dsp:nvSpPr>
        <dsp:cNvPr id="0" name=""/>
        <dsp:cNvSpPr/>
      </dsp:nvSpPr>
      <dsp:spPr>
        <a:xfrm rot="1800000">
          <a:off x="4675997" y="2896240"/>
          <a:ext cx="410630" cy="29736"/>
        </a:xfrm>
        <a:custGeom>
          <a:avLst/>
          <a:gdLst/>
          <a:ahLst/>
          <a:cxnLst/>
          <a:rect l="0" t="0" r="0" b="0"/>
          <a:pathLst>
            <a:path>
              <a:moveTo>
                <a:pt x="0" y="14868"/>
              </a:moveTo>
              <a:lnTo>
                <a:pt x="410630" y="14868"/>
              </a:lnTo>
            </a:path>
          </a:pathLst>
        </a:custGeom>
        <a:noFill/>
        <a:ln w="19050" cap="flat" cmpd="sng" algn="ctr">
          <a:solidFill>
            <a:schemeClr val="accent2">
              <a:tint val="99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it-IT" sz="500" kern="1200"/>
        </a:p>
      </dsp:txBody>
      <dsp:txXfrm rot="1800000">
        <a:off x="4871047" y="2900843"/>
        <a:ext cx="20531" cy="20531"/>
      </dsp:txXfrm>
    </dsp:sp>
    <dsp:sp modelId="{8EADF9A1-A302-497F-A27A-89D13177383C}">
      <dsp:nvSpPr>
        <dsp:cNvPr id="0" name=""/>
        <dsp:cNvSpPr/>
      </dsp:nvSpPr>
      <dsp:spPr>
        <a:xfrm>
          <a:off x="4968048" y="2673877"/>
          <a:ext cx="1359555" cy="1359555"/>
        </a:xfrm>
        <a:prstGeom prst="ellipse">
          <a:avLst/>
        </a:prstGeom>
        <a:gradFill rotWithShape="0">
          <a:gsLst>
            <a:gs pos="0">
              <a:schemeClr val="accent2">
                <a:shade val="80000"/>
                <a:hueOff val="82083"/>
                <a:satOff val="-13585"/>
                <a:lumOff val="13106"/>
                <a:alphaOff val="0"/>
                <a:shade val="63000"/>
              </a:schemeClr>
            </a:gs>
            <a:gs pos="30000">
              <a:schemeClr val="accent2">
                <a:shade val="80000"/>
                <a:hueOff val="82083"/>
                <a:satOff val="-13585"/>
                <a:lumOff val="13106"/>
                <a:alphaOff val="0"/>
                <a:shade val="90000"/>
                <a:satMod val="110000"/>
              </a:schemeClr>
            </a:gs>
            <a:gs pos="45000">
              <a:schemeClr val="accent2">
                <a:shade val="80000"/>
                <a:hueOff val="82083"/>
                <a:satOff val="-13585"/>
                <a:lumOff val="13106"/>
                <a:alphaOff val="0"/>
                <a:shade val="100000"/>
                <a:satMod val="118000"/>
              </a:schemeClr>
            </a:gs>
            <a:gs pos="55000">
              <a:schemeClr val="accent2">
                <a:shade val="80000"/>
                <a:hueOff val="82083"/>
                <a:satOff val="-13585"/>
                <a:lumOff val="13106"/>
                <a:alphaOff val="0"/>
                <a:shade val="100000"/>
                <a:satMod val="118000"/>
              </a:schemeClr>
            </a:gs>
            <a:gs pos="73000">
              <a:schemeClr val="accent2">
                <a:shade val="80000"/>
                <a:hueOff val="82083"/>
                <a:satOff val="-13585"/>
                <a:lumOff val="13106"/>
                <a:alphaOff val="0"/>
                <a:shade val="90000"/>
                <a:satMod val="110000"/>
              </a:schemeClr>
            </a:gs>
            <a:gs pos="100000">
              <a:schemeClr val="accent2">
                <a:shade val="80000"/>
                <a:hueOff val="82083"/>
                <a:satOff val="-13585"/>
                <a:lumOff val="13106"/>
                <a:alphaOff val="0"/>
                <a:shade val="63000"/>
              </a:schemeClr>
            </a:gs>
          </a:gsLst>
          <a:lin ang="950000" scaled="1"/>
        </a:gradFill>
        <a:ln>
          <a:noFill/>
        </a:ln>
        <a:effectLst>
          <a:outerShdw blurRad="50800" dist="43000" dir="5400000" rotWithShape="0">
            <a:srgbClr val="000000">
              <a:alpha val="4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it-IT" sz="1600" kern="1200" dirty="0" err="1" smtClean="0">
              <a:latin typeface="Georgia" pitchFamily="18" charset="0"/>
            </a:rPr>
            <a:t>Hospice</a:t>
          </a:r>
          <a:endParaRPr lang="it-IT" sz="1600" kern="1200" dirty="0">
            <a:latin typeface="Georgia" pitchFamily="18" charset="0"/>
          </a:endParaRPr>
        </a:p>
      </dsp:txBody>
      <dsp:txXfrm>
        <a:off x="4968048" y="2673877"/>
        <a:ext cx="1359555" cy="1359555"/>
      </dsp:txXfrm>
    </dsp:sp>
    <dsp:sp modelId="{A228F556-6E05-4068-AD50-69DD39987B5A}">
      <dsp:nvSpPr>
        <dsp:cNvPr id="0" name=""/>
        <dsp:cNvSpPr/>
      </dsp:nvSpPr>
      <dsp:spPr>
        <a:xfrm rot="5400000">
          <a:off x="3909484" y="3338787"/>
          <a:ext cx="410630" cy="29736"/>
        </a:xfrm>
        <a:custGeom>
          <a:avLst/>
          <a:gdLst/>
          <a:ahLst/>
          <a:cxnLst/>
          <a:rect l="0" t="0" r="0" b="0"/>
          <a:pathLst>
            <a:path>
              <a:moveTo>
                <a:pt x="0" y="14868"/>
              </a:moveTo>
              <a:lnTo>
                <a:pt x="410630" y="14868"/>
              </a:lnTo>
            </a:path>
          </a:pathLst>
        </a:custGeom>
        <a:noFill/>
        <a:ln w="19050" cap="flat" cmpd="sng" algn="ctr">
          <a:solidFill>
            <a:schemeClr val="accent2">
              <a:tint val="99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it-IT" sz="500" kern="1200"/>
        </a:p>
      </dsp:txBody>
      <dsp:txXfrm rot="5400000">
        <a:off x="4104534" y="3343389"/>
        <a:ext cx="20531" cy="20531"/>
      </dsp:txXfrm>
    </dsp:sp>
    <dsp:sp modelId="{F1EE8D13-13D0-4D77-844A-12988C21F044}">
      <dsp:nvSpPr>
        <dsp:cNvPr id="0" name=""/>
        <dsp:cNvSpPr/>
      </dsp:nvSpPr>
      <dsp:spPr>
        <a:xfrm>
          <a:off x="3435022" y="3558970"/>
          <a:ext cx="1359555" cy="1359555"/>
        </a:xfrm>
        <a:prstGeom prst="ellipse">
          <a:avLst/>
        </a:prstGeom>
        <a:gradFill rotWithShape="0">
          <a:gsLst>
            <a:gs pos="0">
              <a:schemeClr val="accent2">
                <a:shade val="80000"/>
                <a:hueOff val="123124"/>
                <a:satOff val="-20378"/>
                <a:lumOff val="19658"/>
                <a:alphaOff val="0"/>
                <a:shade val="63000"/>
              </a:schemeClr>
            </a:gs>
            <a:gs pos="30000">
              <a:schemeClr val="accent2">
                <a:shade val="80000"/>
                <a:hueOff val="123124"/>
                <a:satOff val="-20378"/>
                <a:lumOff val="19658"/>
                <a:alphaOff val="0"/>
                <a:shade val="90000"/>
                <a:satMod val="110000"/>
              </a:schemeClr>
            </a:gs>
            <a:gs pos="45000">
              <a:schemeClr val="accent2">
                <a:shade val="80000"/>
                <a:hueOff val="123124"/>
                <a:satOff val="-20378"/>
                <a:lumOff val="19658"/>
                <a:alphaOff val="0"/>
                <a:shade val="100000"/>
                <a:satMod val="118000"/>
              </a:schemeClr>
            </a:gs>
            <a:gs pos="55000">
              <a:schemeClr val="accent2">
                <a:shade val="80000"/>
                <a:hueOff val="123124"/>
                <a:satOff val="-20378"/>
                <a:lumOff val="19658"/>
                <a:alphaOff val="0"/>
                <a:shade val="100000"/>
                <a:satMod val="118000"/>
              </a:schemeClr>
            </a:gs>
            <a:gs pos="73000">
              <a:schemeClr val="accent2">
                <a:shade val="80000"/>
                <a:hueOff val="123124"/>
                <a:satOff val="-20378"/>
                <a:lumOff val="19658"/>
                <a:alphaOff val="0"/>
                <a:shade val="90000"/>
                <a:satMod val="110000"/>
              </a:schemeClr>
            </a:gs>
            <a:gs pos="100000">
              <a:schemeClr val="accent2">
                <a:shade val="80000"/>
                <a:hueOff val="123124"/>
                <a:satOff val="-20378"/>
                <a:lumOff val="19658"/>
                <a:alphaOff val="0"/>
                <a:shade val="63000"/>
              </a:schemeClr>
            </a:gs>
          </a:gsLst>
          <a:lin ang="950000" scaled="1"/>
        </a:gradFill>
        <a:ln>
          <a:noFill/>
        </a:ln>
        <a:effectLst>
          <a:outerShdw blurRad="50800" dist="43000" dir="5400000" rotWithShape="0">
            <a:srgbClr val="000000">
              <a:alpha val="4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it-IT" sz="1600" kern="1200" dirty="0" smtClean="0">
              <a:latin typeface="Georgia" pitchFamily="18" charset="0"/>
            </a:rPr>
            <a:t>RSA</a:t>
          </a:r>
          <a:endParaRPr lang="it-IT" sz="1600" kern="1200" dirty="0">
            <a:latin typeface="Georgia" pitchFamily="18" charset="0"/>
          </a:endParaRPr>
        </a:p>
      </dsp:txBody>
      <dsp:txXfrm>
        <a:off x="3435022" y="3558970"/>
        <a:ext cx="1359555" cy="1359555"/>
      </dsp:txXfrm>
    </dsp:sp>
    <dsp:sp modelId="{0FD35F2F-3E20-4430-B72C-95CF4F2AE323}">
      <dsp:nvSpPr>
        <dsp:cNvPr id="0" name=""/>
        <dsp:cNvSpPr/>
      </dsp:nvSpPr>
      <dsp:spPr>
        <a:xfrm rot="9000000">
          <a:off x="3142971" y="2896240"/>
          <a:ext cx="410630" cy="29736"/>
        </a:xfrm>
        <a:custGeom>
          <a:avLst/>
          <a:gdLst/>
          <a:ahLst/>
          <a:cxnLst/>
          <a:rect l="0" t="0" r="0" b="0"/>
          <a:pathLst>
            <a:path>
              <a:moveTo>
                <a:pt x="0" y="14868"/>
              </a:moveTo>
              <a:lnTo>
                <a:pt x="410630" y="14868"/>
              </a:lnTo>
            </a:path>
          </a:pathLst>
        </a:custGeom>
        <a:noFill/>
        <a:ln w="19050" cap="flat" cmpd="sng" algn="ctr">
          <a:solidFill>
            <a:schemeClr val="accent2">
              <a:tint val="99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it-IT" sz="500" kern="1200"/>
        </a:p>
      </dsp:txBody>
      <dsp:txXfrm rot="9000000">
        <a:off x="3338021" y="2900843"/>
        <a:ext cx="20531" cy="20531"/>
      </dsp:txXfrm>
    </dsp:sp>
    <dsp:sp modelId="{60E6624C-2EE9-4E0C-BDED-B77AAEFBA98F}">
      <dsp:nvSpPr>
        <dsp:cNvPr id="0" name=""/>
        <dsp:cNvSpPr/>
      </dsp:nvSpPr>
      <dsp:spPr>
        <a:xfrm>
          <a:off x="1901996" y="2673877"/>
          <a:ext cx="1359555" cy="1359555"/>
        </a:xfrm>
        <a:prstGeom prst="ellipse">
          <a:avLst/>
        </a:prstGeom>
        <a:gradFill rotWithShape="0">
          <a:gsLst>
            <a:gs pos="0">
              <a:schemeClr val="accent2">
                <a:shade val="80000"/>
                <a:hueOff val="164165"/>
                <a:satOff val="-27170"/>
                <a:lumOff val="26211"/>
                <a:alphaOff val="0"/>
                <a:shade val="63000"/>
              </a:schemeClr>
            </a:gs>
            <a:gs pos="30000">
              <a:schemeClr val="accent2">
                <a:shade val="80000"/>
                <a:hueOff val="164165"/>
                <a:satOff val="-27170"/>
                <a:lumOff val="26211"/>
                <a:alphaOff val="0"/>
                <a:shade val="90000"/>
                <a:satMod val="110000"/>
              </a:schemeClr>
            </a:gs>
            <a:gs pos="45000">
              <a:schemeClr val="accent2">
                <a:shade val="80000"/>
                <a:hueOff val="164165"/>
                <a:satOff val="-27170"/>
                <a:lumOff val="26211"/>
                <a:alphaOff val="0"/>
                <a:shade val="100000"/>
                <a:satMod val="118000"/>
              </a:schemeClr>
            </a:gs>
            <a:gs pos="55000">
              <a:schemeClr val="accent2">
                <a:shade val="80000"/>
                <a:hueOff val="164165"/>
                <a:satOff val="-27170"/>
                <a:lumOff val="26211"/>
                <a:alphaOff val="0"/>
                <a:shade val="100000"/>
                <a:satMod val="118000"/>
              </a:schemeClr>
            </a:gs>
            <a:gs pos="73000">
              <a:schemeClr val="accent2">
                <a:shade val="80000"/>
                <a:hueOff val="164165"/>
                <a:satOff val="-27170"/>
                <a:lumOff val="26211"/>
                <a:alphaOff val="0"/>
                <a:shade val="90000"/>
                <a:satMod val="110000"/>
              </a:schemeClr>
            </a:gs>
            <a:gs pos="100000">
              <a:schemeClr val="accent2">
                <a:shade val="80000"/>
                <a:hueOff val="164165"/>
                <a:satOff val="-27170"/>
                <a:lumOff val="26211"/>
                <a:alphaOff val="0"/>
                <a:shade val="63000"/>
              </a:schemeClr>
            </a:gs>
          </a:gsLst>
          <a:lin ang="950000" scaled="1"/>
        </a:gradFill>
        <a:ln>
          <a:noFill/>
        </a:ln>
        <a:effectLst>
          <a:outerShdw blurRad="50800" dist="43000" dir="5400000" rotWithShape="0">
            <a:srgbClr val="000000">
              <a:alpha val="4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it-IT" sz="1400" kern="1200" dirty="0" smtClean="0">
              <a:latin typeface="Georgia" pitchFamily="18" charset="0"/>
            </a:rPr>
            <a:t>Specialisti sul territorio</a:t>
          </a:r>
          <a:endParaRPr lang="it-IT" sz="1400" kern="1200" dirty="0">
            <a:latin typeface="Georgia" pitchFamily="18" charset="0"/>
          </a:endParaRPr>
        </a:p>
      </dsp:txBody>
      <dsp:txXfrm>
        <a:off x="1901996" y="2673877"/>
        <a:ext cx="1359555" cy="1359555"/>
      </dsp:txXfrm>
    </dsp:sp>
    <dsp:sp modelId="{8247721C-1DCA-4B88-8E41-53912095A220}">
      <dsp:nvSpPr>
        <dsp:cNvPr id="0" name=""/>
        <dsp:cNvSpPr/>
      </dsp:nvSpPr>
      <dsp:spPr>
        <a:xfrm rot="12600000">
          <a:off x="3142971" y="2011147"/>
          <a:ext cx="410630" cy="29736"/>
        </a:xfrm>
        <a:custGeom>
          <a:avLst/>
          <a:gdLst/>
          <a:ahLst/>
          <a:cxnLst/>
          <a:rect l="0" t="0" r="0" b="0"/>
          <a:pathLst>
            <a:path>
              <a:moveTo>
                <a:pt x="0" y="14868"/>
              </a:moveTo>
              <a:lnTo>
                <a:pt x="410630" y="14868"/>
              </a:lnTo>
            </a:path>
          </a:pathLst>
        </a:custGeom>
        <a:noFill/>
        <a:ln w="19050" cap="flat" cmpd="sng" algn="ctr">
          <a:solidFill>
            <a:schemeClr val="accent2">
              <a:tint val="99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it-IT" sz="500" kern="1200"/>
        </a:p>
      </dsp:txBody>
      <dsp:txXfrm rot="12600000">
        <a:off x="3338021" y="2015750"/>
        <a:ext cx="20531" cy="20531"/>
      </dsp:txXfrm>
    </dsp:sp>
    <dsp:sp modelId="{9FF269D1-6540-41F3-9B4B-7A80983AB2E8}">
      <dsp:nvSpPr>
        <dsp:cNvPr id="0" name=""/>
        <dsp:cNvSpPr/>
      </dsp:nvSpPr>
      <dsp:spPr>
        <a:xfrm>
          <a:off x="1901996" y="903691"/>
          <a:ext cx="1359555" cy="1359555"/>
        </a:xfrm>
        <a:prstGeom prst="ellipse">
          <a:avLst/>
        </a:prstGeom>
        <a:gradFill rotWithShape="0">
          <a:gsLst>
            <a:gs pos="0">
              <a:schemeClr val="accent2">
                <a:shade val="80000"/>
                <a:hueOff val="205206"/>
                <a:satOff val="-33963"/>
                <a:lumOff val="32764"/>
                <a:alphaOff val="0"/>
                <a:shade val="63000"/>
              </a:schemeClr>
            </a:gs>
            <a:gs pos="30000">
              <a:schemeClr val="accent2">
                <a:shade val="80000"/>
                <a:hueOff val="205206"/>
                <a:satOff val="-33963"/>
                <a:lumOff val="32764"/>
                <a:alphaOff val="0"/>
                <a:shade val="90000"/>
                <a:satMod val="110000"/>
              </a:schemeClr>
            </a:gs>
            <a:gs pos="45000">
              <a:schemeClr val="accent2">
                <a:shade val="80000"/>
                <a:hueOff val="205206"/>
                <a:satOff val="-33963"/>
                <a:lumOff val="32764"/>
                <a:alphaOff val="0"/>
                <a:shade val="100000"/>
                <a:satMod val="118000"/>
              </a:schemeClr>
            </a:gs>
            <a:gs pos="55000">
              <a:schemeClr val="accent2">
                <a:shade val="80000"/>
                <a:hueOff val="205206"/>
                <a:satOff val="-33963"/>
                <a:lumOff val="32764"/>
                <a:alphaOff val="0"/>
                <a:shade val="100000"/>
                <a:satMod val="118000"/>
              </a:schemeClr>
            </a:gs>
            <a:gs pos="73000">
              <a:schemeClr val="accent2">
                <a:shade val="80000"/>
                <a:hueOff val="205206"/>
                <a:satOff val="-33963"/>
                <a:lumOff val="32764"/>
                <a:alphaOff val="0"/>
                <a:shade val="90000"/>
                <a:satMod val="110000"/>
              </a:schemeClr>
            </a:gs>
            <a:gs pos="100000">
              <a:schemeClr val="accent2">
                <a:shade val="80000"/>
                <a:hueOff val="205206"/>
                <a:satOff val="-33963"/>
                <a:lumOff val="32764"/>
                <a:alphaOff val="0"/>
                <a:shade val="63000"/>
              </a:schemeClr>
            </a:gs>
          </a:gsLst>
          <a:lin ang="950000" scaled="1"/>
        </a:gradFill>
        <a:ln>
          <a:noFill/>
        </a:ln>
        <a:effectLst>
          <a:outerShdw blurRad="50800" dist="43000" dir="5400000" rotWithShape="0">
            <a:srgbClr val="000000">
              <a:alpha val="4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endParaRPr lang="it-IT" sz="1600" kern="1200" dirty="0" smtClean="0">
            <a:latin typeface="Georgia" pitchFamily="18" charset="0"/>
          </a:endParaRPr>
        </a:p>
        <a:p>
          <a:pPr marL="0" marR="0" lvl="0" indent="0" algn="ctr" defTabSz="914400" eaLnBrk="1" fontAlgn="auto" latinLnBrk="0" hangingPunct="1">
            <a:lnSpc>
              <a:spcPct val="100000"/>
            </a:lnSpc>
            <a:spcBef>
              <a:spcPct val="0"/>
            </a:spcBef>
            <a:spcAft>
              <a:spcPts val="0"/>
            </a:spcAft>
            <a:buClrTx/>
            <a:buSzTx/>
            <a:buFontTx/>
            <a:buNone/>
            <a:tabLst/>
            <a:defRPr/>
          </a:pPr>
          <a:r>
            <a:rPr lang="it-IT" sz="1400" kern="1200" dirty="0" smtClean="0">
              <a:latin typeface="Georgia" pitchFamily="18" charset="0"/>
            </a:rPr>
            <a:t>Assistenza domiciliare</a:t>
          </a:r>
        </a:p>
        <a:p>
          <a:pPr lvl="0" algn="ctr">
            <a:spcBef>
              <a:spcPct val="0"/>
            </a:spcBef>
          </a:pPr>
          <a:endParaRPr lang="it-IT" sz="1600" kern="1200" baseline="0" dirty="0">
            <a:latin typeface="Georgia" pitchFamily="18" charset="0"/>
          </a:endParaRPr>
        </a:p>
      </dsp:txBody>
      <dsp:txXfrm>
        <a:off x="1901996" y="903691"/>
        <a:ext cx="1359555" cy="1359555"/>
      </dsp:txXfrm>
    </dsp:sp>
  </dsp:spTree>
</dsp:drawing>
</file>

<file path=ppt/diagrams/layout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28EEA5C-36C1-4AEB-91B5-F322512794B6}" type="datetimeFigureOut">
              <a:rPr lang="it-IT" smtClean="0"/>
              <a:pPr/>
              <a:t>13/01/2017</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E95B5FA-5BA4-4C25-A785-187126F53D2B}" type="slidenum">
              <a:rPr lang="it-IT" smtClean="0"/>
              <a:pPr/>
              <a:t>‹N›</a:t>
            </a:fld>
            <a:endParaRPr lang="it-I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r>
              <a:rPr lang="it-IT" dirty="0" smtClean="0"/>
              <a:t>Sul territorio: </a:t>
            </a:r>
          </a:p>
          <a:p>
            <a:r>
              <a:rPr lang="it-IT" dirty="0" smtClean="0"/>
              <a:t>3 </a:t>
            </a:r>
            <a:r>
              <a:rPr lang="it-IT" dirty="0" err="1" smtClean="0"/>
              <a:t>hospice</a:t>
            </a:r>
            <a:r>
              <a:rPr lang="it-IT" baseline="0" dirty="0" smtClean="0"/>
              <a:t> </a:t>
            </a:r>
            <a:r>
              <a:rPr lang="it-IT" baseline="0" dirty="0" smtClean="0"/>
              <a:t>(per </a:t>
            </a:r>
            <a:r>
              <a:rPr lang="it-IT" baseline="0" dirty="0" smtClean="0"/>
              <a:t>un totale, a regime, di 28 </a:t>
            </a:r>
            <a:r>
              <a:rPr lang="it-IT" baseline="0" dirty="0" smtClean="0"/>
              <a:t>PL). </a:t>
            </a:r>
          </a:p>
          <a:p>
            <a:r>
              <a:rPr lang="it-IT" baseline="0" smtClean="0"/>
              <a:t>Circa 200 </a:t>
            </a:r>
            <a:r>
              <a:rPr lang="it-IT" baseline="0" dirty="0" smtClean="0"/>
              <a:t>infermieri </a:t>
            </a:r>
            <a:r>
              <a:rPr lang="it-IT" baseline="0" dirty="0" smtClean="0"/>
              <a:t>che lavorano nei servizi di cure domiciliari e palliative; </a:t>
            </a:r>
            <a:endParaRPr lang="it-IT" baseline="0" dirty="0" smtClean="0"/>
          </a:p>
          <a:p>
            <a:r>
              <a:rPr lang="it-IT" baseline="0" dirty="0" smtClean="0"/>
              <a:t>11 </a:t>
            </a:r>
            <a:r>
              <a:rPr lang="it-IT" baseline="0" dirty="0" smtClean="0"/>
              <a:t>medici </a:t>
            </a:r>
            <a:r>
              <a:rPr lang="it-IT" baseline="0" dirty="0" err="1" smtClean="0"/>
              <a:t>palliativisti</a:t>
            </a:r>
            <a:r>
              <a:rPr lang="it-IT" baseline="0" dirty="0" smtClean="0"/>
              <a:t> APSS (6 a Trento e 4  a Rovereto, </a:t>
            </a:r>
            <a:r>
              <a:rPr lang="it-IT" baseline="0" dirty="0" smtClean="0"/>
              <a:t>più il </a:t>
            </a:r>
            <a:r>
              <a:rPr lang="it-IT" baseline="0" dirty="0" smtClean="0"/>
              <a:t>Direttore Gobber) e 1 a Mori (libero professionista in carico alla struttura) </a:t>
            </a:r>
            <a:endParaRPr lang="it-IT" baseline="0" dirty="0" smtClean="0"/>
          </a:p>
          <a:p>
            <a:r>
              <a:rPr lang="it-IT" baseline="0" dirty="0" smtClean="0"/>
              <a:t>54 </a:t>
            </a:r>
            <a:r>
              <a:rPr lang="it-IT" baseline="0" dirty="0" smtClean="0"/>
              <a:t>RSA e 3 RSAO.</a:t>
            </a:r>
            <a:endParaRPr lang="it-IT" dirty="0"/>
          </a:p>
        </p:txBody>
      </p:sp>
      <p:sp>
        <p:nvSpPr>
          <p:cNvPr id="4" name="Segnaposto numero diapositiva 3"/>
          <p:cNvSpPr>
            <a:spLocks noGrp="1"/>
          </p:cNvSpPr>
          <p:nvPr>
            <p:ph type="sldNum" sz="quarter" idx="10"/>
          </p:nvPr>
        </p:nvSpPr>
        <p:spPr/>
        <p:txBody>
          <a:bodyPr/>
          <a:lstStyle/>
          <a:p>
            <a:fld id="{AE95B5FA-5BA4-4C25-A785-187126F53D2B}" type="slidenum">
              <a:rPr lang="it-IT" smtClean="0"/>
              <a:pPr/>
              <a:t>2</a:t>
            </a:fld>
            <a:endParaRPr lang="it-IT"/>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dirty="0" smtClean="0"/>
              <a:t>Nel 2011 avevamo 649 casi seguiti con decesso e registrati</a:t>
            </a:r>
            <a:r>
              <a:rPr lang="it-IT" baseline="0" dirty="0" smtClean="0"/>
              <a:t> (46</a:t>
            </a:r>
            <a:r>
              <a:rPr lang="it-IT" baseline="0" dirty="0" smtClean="0"/>
              <a:t>%), </a:t>
            </a:r>
            <a:r>
              <a:rPr lang="it-IT" baseline="0" dirty="0" smtClean="0"/>
              <a:t>uno dei tassi più alti in Italia. condividendo con gli oncologi ed i MMG i criteri di ingresso, e articolando la rete su tutto il territorio dell’APSS, lo standard di copertura previsto del Ministro Turco </a:t>
            </a:r>
            <a:r>
              <a:rPr lang="it-IT" sz="1200" kern="1200" dirty="0" smtClean="0">
                <a:solidFill>
                  <a:schemeClr val="tx1"/>
                </a:solidFill>
                <a:latin typeface="+mn-lt"/>
                <a:ea typeface="+mn-ea"/>
                <a:cs typeface="+mn-cs"/>
              </a:rPr>
              <a:t>(Decreto Ministero Salute 43/2007) (65% dei</a:t>
            </a:r>
            <a:r>
              <a:rPr lang="it-IT" sz="1200" kern="1200" baseline="0" dirty="0" smtClean="0">
                <a:solidFill>
                  <a:schemeClr val="tx1"/>
                </a:solidFill>
                <a:latin typeface="+mn-lt"/>
                <a:ea typeface="+mn-ea"/>
                <a:cs typeface="+mn-cs"/>
              </a:rPr>
              <a:t> deceduti per </a:t>
            </a:r>
            <a:r>
              <a:rPr lang="it-IT" sz="1200" kern="1200" baseline="0" dirty="0" smtClean="0">
                <a:solidFill>
                  <a:schemeClr val="tx1"/>
                </a:solidFill>
                <a:latin typeface="+mn-lt"/>
                <a:ea typeface="+mn-ea"/>
                <a:cs typeface="+mn-cs"/>
              </a:rPr>
              <a:t>neoplasia </a:t>
            </a:r>
            <a:r>
              <a:rPr lang="it-IT" sz="1200" kern="1200" baseline="0" dirty="0" smtClean="0">
                <a:solidFill>
                  <a:schemeClr val="tx1"/>
                </a:solidFill>
                <a:latin typeface="+mn-lt"/>
                <a:ea typeface="+mn-ea"/>
                <a:cs typeface="+mn-cs"/>
              </a:rPr>
              <a:t>per le az. San. Con </a:t>
            </a:r>
            <a:r>
              <a:rPr lang="it-IT" sz="1200" kern="1200" baseline="0" dirty="0" err="1" smtClean="0">
                <a:solidFill>
                  <a:schemeClr val="tx1"/>
                </a:solidFill>
                <a:latin typeface="+mn-lt"/>
                <a:ea typeface="+mn-ea"/>
                <a:cs typeface="+mn-cs"/>
              </a:rPr>
              <a:t>Hospice</a:t>
            </a:r>
            <a:r>
              <a:rPr lang="it-IT" sz="1200" kern="1200" baseline="0" dirty="0" smtClean="0">
                <a:solidFill>
                  <a:schemeClr val="tx1"/>
                </a:solidFill>
                <a:latin typeface="+mn-lt"/>
                <a:ea typeface="+mn-ea"/>
                <a:cs typeface="+mn-cs"/>
              </a:rPr>
              <a:t>) è stato raggiunto con facilità nel 2013. </a:t>
            </a:r>
          </a:p>
          <a:p>
            <a:pPr marL="0" marR="0" lvl="0" indent="0" algn="l" defTabSz="914400" rtl="0" eaLnBrk="1" fontAlgn="auto" latinLnBrk="0" hangingPunct="1">
              <a:lnSpc>
                <a:spcPct val="100000"/>
              </a:lnSpc>
              <a:spcBef>
                <a:spcPts val="0"/>
              </a:spcBef>
              <a:spcAft>
                <a:spcPts val="0"/>
              </a:spcAft>
              <a:buClrTx/>
              <a:buSzTx/>
              <a:buFontTx/>
              <a:buNone/>
              <a:tabLst/>
              <a:defRPr/>
            </a:pPr>
            <a:r>
              <a:rPr lang="it-IT" sz="1200" kern="1200" baseline="0" dirty="0" smtClean="0">
                <a:solidFill>
                  <a:schemeClr val="tx1"/>
                </a:solidFill>
                <a:latin typeface="+mn-lt"/>
                <a:ea typeface="+mn-ea"/>
                <a:cs typeface="+mn-cs"/>
              </a:rPr>
              <a:t>Scopo della rete di CP non è di far morire a casa, ma mettere le persone in condizioni di scegliere dove stare con il maggior confort possibile per la condizione. Molto spesso, quando la gente può scegliere, sceglie di morire a casa. Qualche volta non riusciamo a sostenere questa volontà, perché non siamo abbastanza bravi, perche </a:t>
            </a:r>
            <a:r>
              <a:rPr lang="it-IT" sz="1200" kern="1200" baseline="0" dirty="0" smtClean="0">
                <a:solidFill>
                  <a:schemeClr val="tx1"/>
                </a:solidFill>
                <a:latin typeface="+mn-lt"/>
                <a:ea typeface="+mn-ea"/>
                <a:cs typeface="+mn-cs"/>
              </a:rPr>
              <a:t>abbiamo </a:t>
            </a:r>
            <a:r>
              <a:rPr lang="it-IT" sz="1200" kern="1200" baseline="0" dirty="0" smtClean="0">
                <a:solidFill>
                  <a:schemeClr val="tx1"/>
                </a:solidFill>
                <a:latin typeface="+mn-lt"/>
                <a:ea typeface="+mn-ea"/>
                <a:cs typeface="+mn-cs"/>
              </a:rPr>
              <a:t>deficit organizzativi (es. il buco della notte), perche la famiglia non regge, per motivi clinici, o perché la </a:t>
            </a:r>
            <a:r>
              <a:rPr lang="it-IT" sz="1200" kern="1200" baseline="0" dirty="0" smtClean="0">
                <a:solidFill>
                  <a:schemeClr val="tx1"/>
                </a:solidFill>
                <a:latin typeface="+mn-lt"/>
                <a:ea typeface="+mn-ea"/>
                <a:cs typeface="+mn-cs"/>
              </a:rPr>
              <a:t>miglior </a:t>
            </a:r>
            <a:r>
              <a:rPr lang="it-IT" sz="1200" kern="1200" baseline="0" dirty="0" smtClean="0">
                <a:solidFill>
                  <a:schemeClr val="tx1"/>
                </a:solidFill>
                <a:latin typeface="+mn-lt"/>
                <a:ea typeface="+mn-ea"/>
                <a:cs typeface="+mn-cs"/>
              </a:rPr>
              <a:t>opzione per il </a:t>
            </a:r>
            <a:r>
              <a:rPr lang="it-IT" sz="1200" kern="1200" baseline="0" dirty="0" err="1" smtClean="0">
                <a:solidFill>
                  <a:schemeClr val="tx1"/>
                </a:solidFill>
                <a:latin typeface="+mn-lt"/>
                <a:ea typeface="+mn-ea"/>
                <a:cs typeface="+mn-cs"/>
              </a:rPr>
              <a:t>paz</a:t>
            </a:r>
            <a:r>
              <a:rPr lang="it-IT" sz="1200" kern="1200" baseline="0" dirty="0" smtClean="0">
                <a:solidFill>
                  <a:schemeClr val="tx1"/>
                </a:solidFill>
                <a:latin typeface="+mn-lt"/>
                <a:ea typeface="+mn-ea"/>
                <a:cs typeface="+mn-cs"/>
              </a:rPr>
              <a:t> diventa l’H.</a:t>
            </a:r>
            <a:endParaRPr lang="it-IT" sz="1200" kern="1200" dirty="0" smtClean="0">
              <a:solidFill>
                <a:schemeClr val="tx1"/>
              </a:solidFill>
              <a:latin typeface="+mn-lt"/>
              <a:ea typeface="+mn-ea"/>
              <a:cs typeface="+mn-cs"/>
            </a:endParaRPr>
          </a:p>
          <a:p>
            <a:endParaRPr lang="it-IT" dirty="0"/>
          </a:p>
        </p:txBody>
      </p:sp>
      <p:sp>
        <p:nvSpPr>
          <p:cNvPr id="4" name="Segnaposto numero diapositiva 3"/>
          <p:cNvSpPr>
            <a:spLocks noGrp="1"/>
          </p:cNvSpPr>
          <p:nvPr>
            <p:ph type="sldNum" sz="quarter" idx="10"/>
          </p:nvPr>
        </p:nvSpPr>
        <p:spPr/>
        <p:txBody>
          <a:bodyPr/>
          <a:lstStyle/>
          <a:p>
            <a:fld id="{AE95B5FA-5BA4-4C25-A785-187126F53D2B}" type="slidenum">
              <a:rPr lang="it-IT" smtClean="0"/>
              <a:pPr/>
              <a:t>3</a:t>
            </a:fld>
            <a:endParaRPr lang="it-IT"/>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r>
              <a:rPr lang="it-IT" dirty="0" smtClean="0"/>
              <a:t>Dati dai</a:t>
            </a:r>
            <a:r>
              <a:rPr lang="it-IT" baseline="0" dirty="0" smtClean="0"/>
              <a:t> DRG oncologici.</a:t>
            </a:r>
            <a:endParaRPr lang="it-IT" dirty="0" smtClean="0"/>
          </a:p>
          <a:p>
            <a:r>
              <a:rPr lang="it-IT" dirty="0" smtClean="0"/>
              <a:t>Quello che risulta evidente alla fine è ch</a:t>
            </a:r>
            <a:r>
              <a:rPr lang="it-IT" baseline="0" dirty="0" smtClean="0"/>
              <a:t>e il </a:t>
            </a:r>
            <a:r>
              <a:rPr lang="it-IT" baseline="0" dirty="0" err="1" smtClean="0"/>
              <a:t>paz</a:t>
            </a:r>
            <a:r>
              <a:rPr lang="it-IT" baseline="0" dirty="0" smtClean="0"/>
              <a:t> intercettato nella rete completerà il percorso di cura ed </a:t>
            </a:r>
            <a:r>
              <a:rPr lang="it-IT" baseline="0" dirty="0" err="1" smtClean="0"/>
              <a:t>ass.za</a:t>
            </a:r>
            <a:r>
              <a:rPr lang="it-IT" baseline="0" dirty="0" smtClean="0"/>
              <a:t> fuori dall’H, pertanto il potenziamento delle attività della rete coincide </a:t>
            </a:r>
            <a:r>
              <a:rPr lang="it-IT" baseline="0" dirty="0" smtClean="0"/>
              <a:t>con la </a:t>
            </a:r>
            <a:r>
              <a:rPr lang="it-IT" baseline="0" dirty="0" smtClean="0"/>
              <a:t>diminuzione dei decessi in H.</a:t>
            </a:r>
            <a:endParaRPr lang="it-IT" dirty="0"/>
          </a:p>
        </p:txBody>
      </p:sp>
      <p:sp>
        <p:nvSpPr>
          <p:cNvPr id="4" name="Segnaposto numero diapositiva 3"/>
          <p:cNvSpPr>
            <a:spLocks noGrp="1"/>
          </p:cNvSpPr>
          <p:nvPr>
            <p:ph type="sldNum" sz="quarter" idx="10"/>
          </p:nvPr>
        </p:nvSpPr>
        <p:spPr/>
        <p:txBody>
          <a:bodyPr/>
          <a:lstStyle/>
          <a:p>
            <a:fld id="{AE95B5FA-5BA4-4C25-A785-187126F53D2B}" type="slidenum">
              <a:rPr lang="it-IT" smtClean="0"/>
              <a:pPr/>
              <a:t>4</a:t>
            </a:fld>
            <a:endParaRPr lang="it-IT"/>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r>
              <a:rPr lang="it-IT" baseline="0" dirty="0" smtClean="0"/>
              <a:t>Le giornate di </a:t>
            </a:r>
            <a:r>
              <a:rPr lang="it-IT" baseline="0" dirty="0" err="1" smtClean="0"/>
              <a:t>ass.sa</a:t>
            </a:r>
            <a:r>
              <a:rPr lang="it-IT" baseline="0" dirty="0" smtClean="0"/>
              <a:t> in </a:t>
            </a:r>
            <a:r>
              <a:rPr lang="it-IT" baseline="0" dirty="0" err="1" smtClean="0"/>
              <a:t>hospice</a:t>
            </a:r>
            <a:r>
              <a:rPr lang="it-IT" baseline="0" dirty="0" smtClean="0"/>
              <a:t> sono solo dell’H di </a:t>
            </a:r>
            <a:r>
              <a:rPr lang="it-IT" baseline="0" dirty="0" smtClean="0"/>
              <a:t>Trento</a:t>
            </a:r>
            <a:endParaRPr lang="it-IT" baseline="0" dirty="0" smtClean="0"/>
          </a:p>
          <a:p>
            <a:pPr rtl="0" eaLnBrk="1" fontAlgn="t" latinLnBrk="0" hangingPunct="1"/>
            <a:r>
              <a:rPr lang="it-IT" sz="1200" b="0" i="0" u="none" strike="noStrike" kern="1200" dirty="0" err="1" smtClean="0">
                <a:solidFill>
                  <a:schemeClr val="tx1"/>
                </a:solidFill>
                <a:latin typeface="+mn-lt"/>
                <a:ea typeface="+mn-ea"/>
                <a:cs typeface="+mn-cs"/>
              </a:rPr>
              <a:t>Posti-letto</a:t>
            </a:r>
            <a:r>
              <a:rPr lang="it-IT" sz="1200" b="0" i="0" u="none" strike="noStrike" kern="1200" dirty="0" smtClean="0">
                <a:solidFill>
                  <a:schemeClr val="tx1"/>
                </a:solidFill>
                <a:latin typeface="+mn-lt"/>
                <a:ea typeface="+mn-ea"/>
                <a:cs typeface="+mn-cs"/>
              </a:rPr>
              <a:t>  in ospedale equivalenti/giorno sono 178 , sottostimato</a:t>
            </a:r>
            <a:r>
              <a:rPr lang="it-IT" sz="1200" b="0" i="0" u="none" strike="noStrike" kern="1200" baseline="0" dirty="0" smtClean="0">
                <a:solidFill>
                  <a:schemeClr val="tx1"/>
                </a:solidFill>
                <a:latin typeface="+mn-lt"/>
                <a:ea typeface="+mn-ea"/>
                <a:cs typeface="+mn-cs"/>
              </a:rPr>
              <a:t> perché calcolato solo sulle giornate di assistenza dei deceduti.</a:t>
            </a:r>
            <a:endParaRPr lang="it-IT" sz="1200" b="0" i="0" u="none" strike="noStrike" kern="1200" dirty="0" smtClean="0">
              <a:solidFill>
                <a:schemeClr val="tx1"/>
              </a:solidFill>
              <a:latin typeface="+mn-lt"/>
              <a:ea typeface="+mn-ea"/>
              <a:cs typeface="+mn-cs"/>
            </a:endParaRPr>
          </a:p>
          <a:p>
            <a:endParaRPr lang="it-IT" dirty="0"/>
          </a:p>
        </p:txBody>
      </p:sp>
      <p:sp>
        <p:nvSpPr>
          <p:cNvPr id="4" name="Segnaposto numero diapositiva 3"/>
          <p:cNvSpPr>
            <a:spLocks noGrp="1"/>
          </p:cNvSpPr>
          <p:nvPr>
            <p:ph type="sldNum" sz="quarter" idx="10"/>
          </p:nvPr>
        </p:nvSpPr>
        <p:spPr/>
        <p:txBody>
          <a:bodyPr/>
          <a:lstStyle/>
          <a:p>
            <a:fld id="{AE95B5FA-5BA4-4C25-A785-187126F53D2B}" type="slidenum">
              <a:rPr lang="it-IT" smtClean="0"/>
              <a:pPr/>
              <a:t>5</a:t>
            </a:fld>
            <a:endParaRPr lang="it-IT"/>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r>
              <a:rPr lang="it-IT" dirty="0" smtClean="0"/>
              <a:t>Ad oggi i bambini</a:t>
            </a:r>
            <a:r>
              <a:rPr lang="it-IT" baseline="0" dirty="0" smtClean="0"/>
              <a:t> sono 17.</a:t>
            </a:r>
            <a:endParaRPr lang="it-IT" dirty="0"/>
          </a:p>
        </p:txBody>
      </p:sp>
      <p:sp>
        <p:nvSpPr>
          <p:cNvPr id="4" name="Segnaposto numero diapositiva 3"/>
          <p:cNvSpPr>
            <a:spLocks noGrp="1"/>
          </p:cNvSpPr>
          <p:nvPr>
            <p:ph type="sldNum" sz="quarter" idx="10"/>
          </p:nvPr>
        </p:nvSpPr>
        <p:spPr/>
        <p:txBody>
          <a:bodyPr/>
          <a:lstStyle/>
          <a:p>
            <a:fld id="{AE95B5FA-5BA4-4C25-A785-187126F53D2B}" type="slidenum">
              <a:rPr lang="it-IT" smtClean="0"/>
              <a:pPr/>
              <a:t>6</a:t>
            </a:fld>
            <a:endParaRPr lang="it-IT"/>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r>
              <a:rPr lang="it-IT" dirty="0" smtClean="0"/>
              <a:t>La L38/2010</a:t>
            </a:r>
            <a:r>
              <a:rPr lang="it-IT" baseline="0" dirty="0" smtClean="0"/>
              <a:t> ed i doc collegati (questa </a:t>
            </a:r>
            <a:r>
              <a:rPr lang="it-IT" baseline="0" dirty="0" err="1" smtClean="0"/>
              <a:t>diapo</a:t>
            </a:r>
            <a:r>
              <a:rPr lang="it-IT" baseline="0" dirty="0" smtClean="0"/>
              <a:t> è estratta dall’accordo conferenza stato-regioni 25 luglio 2012) prevedono che le CP siano accessibili a tutti i pazienti che ne hanno necessità, a prescindere dalla patologia. Confermato dai nuovi LEA.</a:t>
            </a:r>
          </a:p>
          <a:p>
            <a:r>
              <a:rPr lang="it-IT" baseline="0" dirty="0" smtClean="0"/>
              <a:t>La stratificazione della popolazione in base ai bisogni di sanità </a:t>
            </a:r>
            <a:r>
              <a:rPr lang="it-IT" baseline="0" dirty="0" smtClean="0"/>
              <a:t>(come l’ACG veneto9 evidenzia </a:t>
            </a:r>
            <a:r>
              <a:rPr lang="it-IT" baseline="0" dirty="0" smtClean="0"/>
              <a:t>come l’1% </a:t>
            </a:r>
            <a:r>
              <a:rPr lang="it-IT" baseline="0" dirty="0" smtClean="0"/>
              <a:t>della </a:t>
            </a:r>
            <a:r>
              <a:rPr lang="it-IT" baseline="0" dirty="0" smtClean="0"/>
              <a:t>pop circa ogni anno ha necessità di CP con intensità variabile.</a:t>
            </a:r>
            <a:endParaRPr lang="it-IT" dirty="0"/>
          </a:p>
        </p:txBody>
      </p:sp>
      <p:sp>
        <p:nvSpPr>
          <p:cNvPr id="4" name="Segnaposto numero diapositiva 3"/>
          <p:cNvSpPr>
            <a:spLocks noGrp="1"/>
          </p:cNvSpPr>
          <p:nvPr>
            <p:ph type="sldNum" sz="quarter" idx="10"/>
          </p:nvPr>
        </p:nvSpPr>
        <p:spPr/>
        <p:txBody>
          <a:bodyPr/>
          <a:lstStyle/>
          <a:p>
            <a:fld id="{AE95B5FA-5BA4-4C25-A785-187126F53D2B}" type="slidenum">
              <a:rPr lang="it-IT" smtClean="0"/>
              <a:pPr/>
              <a:t>7</a:t>
            </a:fld>
            <a:endParaRPr lang="it-IT"/>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lnSpcReduction="10000"/>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b="1" dirty="0" smtClean="0"/>
              <a:t>Cure simultanee</a:t>
            </a:r>
            <a:r>
              <a:rPr lang="it-IT" dirty="0" smtClean="0"/>
              <a:t>:</a:t>
            </a:r>
            <a:r>
              <a:rPr lang="it-IT" baseline="0" dirty="0" smtClean="0"/>
              <a:t> </a:t>
            </a:r>
            <a:r>
              <a:rPr lang="it-IT" sz="1200" kern="1200" dirty="0" smtClean="0">
                <a:solidFill>
                  <a:schemeClr val="tx1"/>
                </a:solidFill>
                <a:latin typeface="+mn-lt"/>
                <a:ea typeface="+mn-ea"/>
                <a:cs typeface="+mn-cs"/>
              </a:rPr>
              <a:t>Il progetto è partito </a:t>
            </a:r>
            <a:r>
              <a:rPr lang="it-IT" sz="1200" kern="1200" dirty="0" smtClean="0">
                <a:solidFill>
                  <a:schemeClr val="tx1"/>
                </a:solidFill>
                <a:latin typeface="+mn-lt"/>
                <a:ea typeface="+mn-ea"/>
                <a:cs typeface="+mn-cs"/>
              </a:rPr>
              <a:t>nel novembre </a:t>
            </a:r>
            <a:r>
              <a:rPr lang="it-IT" sz="1200" kern="1200" dirty="0" smtClean="0">
                <a:solidFill>
                  <a:schemeClr val="tx1"/>
                </a:solidFill>
                <a:latin typeface="+mn-lt"/>
                <a:ea typeface="+mn-ea"/>
                <a:cs typeface="+mn-cs"/>
              </a:rPr>
              <a:t>2013 presso l’Oncologia medica ed il </a:t>
            </a:r>
            <a:r>
              <a:rPr lang="it-IT" sz="1200" kern="1200" dirty="0" err="1" smtClean="0">
                <a:solidFill>
                  <a:schemeClr val="tx1"/>
                </a:solidFill>
                <a:latin typeface="+mn-lt"/>
                <a:ea typeface="+mn-ea"/>
                <a:cs typeface="+mn-cs"/>
              </a:rPr>
              <a:t>Day-hospital</a:t>
            </a:r>
            <a:r>
              <a:rPr lang="it-IT" sz="1200" kern="1200" dirty="0" smtClean="0">
                <a:solidFill>
                  <a:schemeClr val="tx1"/>
                </a:solidFill>
                <a:latin typeface="+mn-lt"/>
                <a:ea typeface="+mn-ea"/>
                <a:cs typeface="+mn-cs"/>
              </a:rPr>
              <a:t> oncologico di Trento, con un ambulatorio condiviso dall’oncologo ed il </a:t>
            </a:r>
            <a:r>
              <a:rPr lang="it-IT" sz="1200" kern="1200" dirty="0" err="1" smtClean="0">
                <a:solidFill>
                  <a:schemeClr val="tx1"/>
                </a:solidFill>
                <a:latin typeface="+mn-lt"/>
                <a:ea typeface="+mn-ea"/>
                <a:cs typeface="+mn-cs"/>
              </a:rPr>
              <a:t>palliativista</a:t>
            </a:r>
            <a:r>
              <a:rPr lang="it-IT" sz="1200" kern="1200" dirty="0" smtClean="0">
                <a:solidFill>
                  <a:schemeClr val="tx1"/>
                </a:solidFill>
                <a:latin typeface="+mn-lt"/>
                <a:ea typeface="+mn-ea"/>
                <a:cs typeface="+mn-cs"/>
              </a:rPr>
              <a:t> un giorno/settimana (martedì) e il libero accesso in oncologia del coordinatore di percorso dell’équipe di cure palliative. E’ stata individuata la tipologia dei pazienti da seguire (pazienti all’ultimo ciclo di CT, pazienti con sintomi altamente disturbanti in corso di cura attiva), gli strumenti di valutazione clinica, i professionisti coinvolti. Analoga collaborazione è partita a Rovereto e quindi in tutti i </a:t>
            </a:r>
            <a:r>
              <a:rPr lang="it-IT" sz="1200" kern="1200" dirty="0" err="1" smtClean="0">
                <a:solidFill>
                  <a:schemeClr val="tx1"/>
                </a:solidFill>
                <a:latin typeface="+mn-lt"/>
                <a:ea typeface="+mn-ea"/>
                <a:cs typeface="+mn-cs"/>
              </a:rPr>
              <a:t>day-hospital</a:t>
            </a:r>
            <a:r>
              <a:rPr lang="it-IT" sz="1200" kern="1200" dirty="0" smtClean="0">
                <a:solidFill>
                  <a:schemeClr val="tx1"/>
                </a:solidFill>
                <a:latin typeface="+mn-lt"/>
                <a:ea typeface="+mn-ea"/>
                <a:cs typeface="+mn-cs"/>
              </a:rPr>
              <a:t> oncologici aziendali. </a:t>
            </a:r>
            <a:r>
              <a:rPr lang="it-IT" sz="1200" b="1" kern="1200" dirty="0" smtClean="0">
                <a:solidFill>
                  <a:schemeClr val="tx1"/>
                </a:solidFill>
                <a:latin typeface="+mn-lt"/>
                <a:ea typeface="+mn-ea"/>
                <a:cs typeface="+mn-cs"/>
              </a:rPr>
              <a:t>È la continuità delle</a:t>
            </a:r>
            <a:r>
              <a:rPr lang="it-IT" sz="1200" b="1" kern="1200" baseline="0" dirty="0" smtClean="0">
                <a:solidFill>
                  <a:schemeClr val="tx1"/>
                </a:solidFill>
                <a:latin typeface="+mn-lt"/>
                <a:ea typeface="+mn-ea"/>
                <a:cs typeface="+mn-cs"/>
              </a:rPr>
              <a:t> cure per i </a:t>
            </a:r>
            <a:r>
              <a:rPr lang="it-IT" sz="1200" b="1" kern="1200" baseline="0" dirty="0" err="1" smtClean="0">
                <a:solidFill>
                  <a:schemeClr val="tx1"/>
                </a:solidFill>
                <a:latin typeface="+mn-lt"/>
                <a:ea typeface="+mn-ea"/>
                <a:cs typeface="+mn-cs"/>
              </a:rPr>
              <a:t>paz</a:t>
            </a:r>
            <a:r>
              <a:rPr lang="it-IT" sz="1200" b="1" kern="1200" baseline="0" dirty="0" smtClean="0">
                <a:solidFill>
                  <a:schemeClr val="tx1"/>
                </a:solidFill>
                <a:latin typeface="+mn-lt"/>
                <a:ea typeface="+mn-ea"/>
                <a:cs typeface="+mn-cs"/>
              </a:rPr>
              <a:t> oncologici. </a:t>
            </a:r>
            <a:endParaRPr lang="it-IT" sz="1200" b="1" kern="1200" dirty="0" smtClean="0">
              <a:solidFill>
                <a:schemeClr val="tx1"/>
              </a:solidFill>
              <a:latin typeface="+mn-lt"/>
              <a:ea typeface="+mn-ea"/>
              <a:cs typeface="+mn-cs"/>
            </a:endParaRPr>
          </a:p>
          <a:p>
            <a:endParaRPr lang="it-IT" baseline="0" dirty="0" smtClean="0"/>
          </a:p>
          <a:p>
            <a:endParaRPr lang="it-IT" baseline="0" dirty="0" smtClean="0"/>
          </a:p>
          <a:p>
            <a:r>
              <a:rPr lang="it-IT" b="1" baseline="0" dirty="0" smtClean="0"/>
              <a:t>RSA nodo delle rete</a:t>
            </a:r>
            <a:r>
              <a:rPr lang="it-IT" baseline="0" dirty="0" smtClean="0"/>
              <a:t>: il primo passaggio riguarda solo i residenti con patologia oncologica</a:t>
            </a:r>
            <a:r>
              <a:rPr lang="it-IT" baseline="0" dirty="0" smtClean="0"/>
              <a:t>. </a:t>
            </a:r>
            <a:r>
              <a:rPr lang="it-IT" dirty="0" smtClean="0">
                <a:latin typeface="Georgia" pitchFamily="18" charset="0"/>
              </a:rPr>
              <a:t>170 segnalazioni nel 2015.</a:t>
            </a:r>
            <a:r>
              <a:rPr lang="it-IT" baseline="0" dirty="0" smtClean="0">
                <a:latin typeface="Georgia" pitchFamily="18" charset="0"/>
              </a:rPr>
              <a:t>  </a:t>
            </a:r>
            <a:r>
              <a:rPr lang="it-IT" dirty="0" smtClean="0">
                <a:latin typeface="Georgia" pitchFamily="18" charset="0"/>
              </a:rPr>
              <a:t>aumento delle competenze e ricadute sulla qualità dell’assistenza complessiva nella gestione del fine vita di tutti i residenti.</a:t>
            </a:r>
          </a:p>
          <a:p>
            <a:endParaRPr lang="it-IT" dirty="0" smtClean="0">
              <a:latin typeface="Georgia" pitchFamily="18" charset="0"/>
            </a:endParaRPr>
          </a:p>
          <a:p>
            <a:r>
              <a:rPr lang="it-IT" b="1" dirty="0" smtClean="0">
                <a:latin typeface="Georgia" pitchFamily="18" charset="0"/>
              </a:rPr>
              <a:t>Progetto </a:t>
            </a:r>
            <a:r>
              <a:rPr lang="it-IT" b="1" i="1" dirty="0" smtClean="0">
                <a:latin typeface="Georgia" pitchFamily="18" charset="0"/>
              </a:rPr>
              <a:t>care </a:t>
            </a:r>
            <a:r>
              <a:rPr lang="it-IT" b="1" i="1" dirty="0" err="1" smtClean="0">
                <a:latin typeface="Georgia" pitchFamily="18" charset="0"/>
              </a:rPr>
              <a:t>competence</a:t>
            </a:r>
            <a:r>
              <a:rPr lang="it-IT" b="1" i="1" dirty="0" smtClean="0">
                <a:latin typeface="Georgia" pitchFamily="18" charset="0"/>
              </a:rPr>
              <a:t> </a:t>
            </a:r>
            <a:r>
              <a:rPr lang="it-IT" dirty="0" smtClean="0">
                <a:latin typeface="Georgia" pitchFamily="18" charset="0"/>
              </a:rPr>
              <a:t>degli infermieri è progetto della</a:t>
            </a:r>
            <a:r>
              <a:rPr lang="it-IT" baseline="0" dirty="0" smtClean="0">
                <a:latin typeface="Georgia" pitchFamily="18" charset="0"/>
              </a:rPr>
              <a:t> </a:t>
            </a:r>
            <a:r>
              <a:rPr lang="it-IT" baseline="0" dirty="0" err="1" smtClean="0">
                <a:latin typeface="Georgia" pitchFamily="18" charset="0"/>
              </a:rPr>
              <a:t>Governance</a:t>
            </a:r>
            <a:r>
              <a:rPr lang="it-IT" baseline="0" dirty="0" smtClean="0">
                <a:latin typeface="Georgia" pitchFamily="18" charset="0"/>
              </a:rPr>
              <a:t> Clinica </a:t>
            </a:r>
          </a:p>
          <a:p>
            <a:endParaRPr lang="it-IT" baseline="0" dirty="0" smtClean="0">
              <a:latin typeface="Georgia" pitchFamily="18" charset="0"/>
            </a:endParaRPr>
          </a:p>
          <a:p>
            <a:r>
              <a:rPr lang="it-IT" b="1" baseline="0" dirty="0" smtClean="0">
                <a:latin typeface="Georgia" pitchFamily="18" charset="0"/>
              </a:rPr>
              <a:t>Cure palliative pediatriche </a:t>
            </a:r>
            <a:r>
              <a:rPr lang="it-IT" b="0" baseline="0" dirty="0" smtClean="0">
                <a:latin typeface="Georgia" pitchFamily="18" charset="0"/>
              </a:rPr>
              <a:t>la rete è in fase di avanzato consolidamento, i rapporti di collaborazione con le due UUOO di pediatria e la neonatologia, l’NPI sono consolidati. Fatta la rilevazione del fabbisogno (epidemiologia delle facce) con la collaborazione dei PLS (più della metà).</a:t>
            </a:r>
            <a:endParaRPr lang="it-IT" b="0" baseline="0" dirty="0" smtClean="0"/>
          </a:p>
          <a:p>
            <a:endParaRPr lang="it-IT" b="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it-IT" sz="1200" b="1" dirty="0" smtClean="0">
                <a:latin typeface="Georgia" pitchFamily="18" charset="0"/>
              </a:rPr>
              <a:t>Il </a:t>
            </a:r>
            <a:r>
              <a:rPr lang="it-IT" sz="1200" b="1" i="1" dirty="0" smtClean="0">
                <a:latin typeface="Georgia" pitchFamily="18" charset="0"/>
              </a:rPr>
              <a:t>«fine-vita» </a:t>
            </a:r>
            <a:r>
              <a:rPr lang="it-IT" sz="1200" b="1" dirty="0" smtClean="0">
                <a:latin typeface="Georgia" pitchFamily="18" charset="0"/>
              </a:rPr>
              <a:t>nel dipartimento dei medicina interna </a:t>
            </a:r>
            <a:r>
              <a:rPr lang="it-IT" sz="1200" dirty="0" smtClean="0">
                <a:latin typeface="Georgia" pitchFamily="18" charset="0"/>
              </a:rPr>
              <a:t>è in fase di primo avvio, ma la collaborazione con il Pronto</a:t>
            </a:r>
            <a:r>
              <a:rPr lang="it-IT" sz="1200" baseline="0" dirty="0" smtClean="0">
                <a:latin typeface="Georgia" pitchFamily="18" charset="0"/>
              </a:rPr>
              <a:t> Soccorso dura da molti anni ed è ben </a:t>
            </a:r>
            <a:r>
              <a:rPr lang="it-IT" sz="1200" baseline="0" dirty="0" smtClean="0">
                <a:latin typeface="Georgia" pitchFamily="18" charset="0"/>
              </a:rPr>
              <a:t>consolidata (vedi </a:t>
            </a:r>
            <a:r>
              <a:rPr lang="it-IT" sz="1200" baseline="0" dirty="0" smtClean="0">
                <a:latin typeface="Georgia" pitchFamily="18" charset="0"/>
              </a:rPr>
              <a:t>tu se </a:t>
            </a:r>
            <a:r>
              <a:rPr lang="it-IT" sz="1200" baseline="0" dirty="0" smtClean="0">
                <a:latin typeface="Georgia" pitchFamily="18" charset="0"/>
              </a:rPr>
              <a:t>dire questa cosa).</a:t>
            </a:r>
            <a:endParaRPr lang="it-IT" sz="1200" dirty="0" smtClean="0">
              <a:latin typeface="Georgia" pitchFamily="18" charset="0"/>
            </a:endParaRPr>
          </a:p>
          <a:p>
            <a:endParaRPr lang="it-IT" b="0" baseline="0" dirty="0" smtClean="0"/>
          </a:p>
          <a:p>
            <a:endParaRPr lang="it-IT" dirty="0"/>
          </a:p>
        </p:txBody>
      </p:sp>
      <p:sp>
        <p:nvSpPr>
          <p:cNvPr id="4" name="Segnaposto numero diapositiva 3"/>
          <p:cNvSpPr>
            <a:spLocks noGrp="1"/>
          </p:cNvSpPr>
          <p:nvPr>
            <p:ph type="sldNum" sz="quarter" idx="10"/>
          </p:nvPr>
        </p:nvSpPr>
        <p:spPr/>
        <p:txBody>
          <a:bodyPr/>
          <a:lstStyle/>
          <a:p>
            <a:fld id="{AE95B5FA-5BA4-4C25-A785-187126F53D2B}" type="slidenum">
              <a:rPr lang="it-IT" smtClean="0"/>
              <a:pPr/>
              <a:t>8</a:t>
            </a:fld>
            <a:endParaRPr lang="it-I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8" name="Titolo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it-IT" smtClean="0"/>
              <a:t>Fare clic per modificare lo stile del titolo</a:t>
            </a:r>
            <a:endParaRPr kumimoji="0" lang="en-US"/>
          </a:p>
        </p:txBody>
      </p:sp>
      <p:sp>
        <p:nvSpPr>
          <p:cNvPr id="9" name="Sottotitolo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smtClean="0"/>
              <a:t>Fare clic per modificare lo stile del sottotitolo dello schema</a:t>
            </a:r>
            <a:endParaRPr kumimoji="0" lang="en-US"/>
          </a:p>
        </p:txBody>
      </p:sp>
      <p:sp>
        <p:nvSpPr>
          <p:cNvPr id="28" name="Segnaposto data 27"/>
          <p:cNvSpPr>
            <a:spLocks noGrp="1"/>
          </p:cNvSpPr>
          <p:nvPr>
            <p:ph type="dt" sz="half" idx="10"/>
          </p:nvPr>
        </p:nvSpPr>
        <p:spPr>
          <a:xfrm>
            <a:off x="6400800" y="6355080"/>
            <a:ext cx="2286000" cy="365760"/>
          </a:xfrm>
        </p:spPr>
        <p:txBody>
          <a:bodyPr/>
          <a:lstStyle>
            <a:lvl1pPr>
              <a:defRPr sz="1400"/>
            </a:lvl1pPr>
          </a:lstStyle>
          <a:p>
            <a:fld id="{E60D1DC0-7292-4B05-95F1-1A50E4B0F7C0}" type="datetimeFigureOut">
              <a:rPr lang="it-IT" smtClean="0"/>
              <a:pPr/>
              <a:t>13/01/2017</a:t>
            </a:fld>
            <a:endParaRPr lang="it-IT"/>
          </a:p>
        </p:txBody>
      </p:sp>
      <p:sp>
        <p:nvSpPr>
          <p:cNvPr id="17" name="Segnaposto piè di pagina 16"/>
          <p:cNvSpPr>
            <a:spLocks noGrp="1"/>
          </p:cNvSpPr>
          <p:nvPr>
            <p:ph type="ftr" sz="quarter" idx="11"/>
          </p:nvPr>
        </p:nvSpPr>
        <p:spPr>
          <a:xfrm>
            <a:off x="2898648" y="6355080"/>
            <a:ext cx="3474720" cy="365760"/>
          </a:xfrm>
        </p:spPr>
        <p:txBody>
          <a:bodyPr/>
          <a:lstStyle/>
          <a:p>
            <a:endParaRPr lang="it-IT"/>
          </a:p>
        </p:txBody>
      </p:sp>
      <p:sp>
        <p:nvSpPr>
          <p:cNvPr id="29" name="Segnaposto numero diapositiva 28"/>
          <p:cNvSpPr>
            <a:spLocks noGrp="1"/>
          </p:cNvSpPr>
          <p:nvPr>
            <p:ph type="sldNum" sz="quarter" idx="12"/>
          </p:nvPr>
        </p:nvSpPr>
        <p:spPr>
          <a:xfrm>
            <a:off x="1216152" y="6355080"/>
            <a:ext cx="1219200" cy="365760"/>
          </a:xfrm>
        </p:spPr>
        <p:txBody>
          <a:bodyPr/>
          <a:lstStyle/>
          <a:p>
            <a:fld id="{E4E79B42-2C0F-4A4E-8B06-24E53AD592D0}" type="slidenum">
              <a:rPr lang="it-IT" smtClean="0"/>
              <a:pPr/>
              <a:t>‹N›</a:t>
            </a:fld>
            <a:endParaRPr lang="it-IT"/>
          </a:p>
        </p:txBody>
      </p:sp>
      <p:sp>
        <p:nvSpPr>
          <p:cNvPr id="21" name="Rettangolo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ttangolo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ttangolo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ttangolo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E60D1DC0-7292-4B05-95F1-1A50E4B0F7C0}" type="datetimeFigureOut">
              <a:rPr lang="it-IT" smtClean="0"/>
              <a:pPr/>
              <a:t>13/01/2017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4E79B42-2C0F-4A4E-8B06-24E53AD592D0}"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457200" y="274638"/>
            <a:ext cx="6019800" cy="5851525"/>
          </a:xfrm>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E60D1DC0-7292-4B05-95F1-1A50E4B0F7C0}" type="datetimeFigureOut">
              <a:rPr lang="it-IT" smtClean="0"/>
              <a:pPr/>
              <a:t>13/01/2017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4E79B42-2C0F-4A4E-8B06-24E53AD592D0}" type="slidenum">
              <a:rPr lang="it-IT" smtClean="0"/>
              <a:pPr/>
              <a:t>‹N›</a:t>
            </a:fld>
            <a:endParaRPr lang="it-IT"/>
          </a:p>
        </p:txBody>
      </p:sp>
      <p:sp>
        <p:nvSpPr>
          <p:cNvPr id="7" name="Connettore 1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Triangolo isosce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Connettore 1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4" name="Segnaposto data 3"/>
          <p:cNvSpPr>
            <a:spLocks noGrp="1"/>
          </p:cNvSpPr>
          <p:nvPr>
            <p:ph type="dt" sz="half" idx="10"/>
          </p:nvPr>
        </p:nvSpPr>
        <p:spPr/>
        <p:txBody>
          <a:bodyPr/>
          <a:lstStyle/>
          <a:p>
            <a:fld id="{E60D1DC0-7292-4B05-95F1-1A50E4B0F7C0}" type="datetimeFigureOut">
              <a:rPr lang="it-IT" smtClean="0"/>
              <a:pPr/>
              <a:t>13/01/2017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4E79B42-2C0F-4A4E-8B06-24E53AD592D0}" type="slidenum">
              <a:rPr lang="it-IT" smtClean="0"/>
              <a:pPr/>
              <a:t>‹N›</a:t>
            </a:fld>
            <a:endParaRPr lang="it-IT"/>
          </a:p>
        </p:txBody>
      </p:sp>
      <p:sp>
        <p:nvSpPr>
          <p:cNvPr id="8" name="Segnaposto contenuto 7"/>
          <p:cNvSpPr>
            <a:spLocks noGrp="1"/>
          </p:cNvSpPr>
          <p:nvPr>
            <p:ph sz="quarter" idx="1"/>
          </p:nvPr>
        </p:nvSpPr>
        <p:spPr>
          <a:xfrm>
            <a:off x="457200" y="1219200"/>
            <a:ext cx="8229600" cy="493776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Ref idx="1001">
        <a:schemeClr val="bg2"/>
      </p:bgRef>
    </p:bg>
    <p:spTree>
      <p:nvGrpSpPr>
        <p:cNvPr id="1" name=""/>
        <p:cNvGrpSpPr/>
        <p:nvPr/>
      </p:nvGrpSpPr>
      <p:grpSpPr>
        <a:xfrm>
          <a:off x="0" y="0"/>
          <a:ext cx="0" cy="0"/>
          <a:chOff x="0" y="0"/>
          <a:chExt cx="0" cy="0"/>
        </a:xfrm>
      </p:grpSpPr>
      <p:sp>
        <p:nvSpPr>
          <p:cNvPr id="2" name="Titolo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smtClean="0"/>
              <a:t>Fare clic per modificare stili del testo dello schema</a:t>
            </a:r>
          </a:p>
        </p:txBody>
      </p:sp>
      <p:sp>
        <p:nvSpPr>
          <p:cNvPr id="4" name="Segnaposto data 3"/>
          <p:cNvSpPr>
            <a:spLocks noGrp="1"/>
          </p:cNvSpPr>
          <p:nvPr>
            <p:ph type="dt" sz="half" idx="10"/>
          </p:nvPr>
        </p:nvSpPr>
        <p:spPr>
          <a:xfrm>
            <a:off x="6400800" y="6355080"/>
            <a:ext cx="2286000" cy="365760"/>
          </a:xfrm>
        </p:spPr>
        <p:txBody>
          <a:bodyPr/>
          <a:lstStyle/>
          <a:p>
            <a:fld id="{E60D1DC0-7292-4B05-95F1-1A50E4B0F7C0}" type="datetimeFigureOut">
              <a:rPr lang="it-IT" smtClean="0"/>
              <a:pPr/>
              <a:t>13/01/2017</a:t>
            </a:fld>
            <a:endParaRPr lang="it-IT"/>
          </a:p>
        </p:txBody>
      </p:sp>
      <p:sp>
        <p:nvSpPr>
          <p:cNvPr id="5" name="Segnaposto piè di pagina 4"/>
          <p:cNvSpPr>
            <a:spLocks noGrp="1"/>
          </p:cNvSpPr>
          <p:nvPr>
            <p:ph type="ftr" sz="quarter" idx="11"/>
          </p:nvPr>
        </p:nvSpPr>
        <p:spPr>
          <a:xfrm>
            <a:off x="2898648" y="6355080"/>
            <a:ext cx="3474720" cy="365760"/>
          </a:xfrm>
        </p:spPr>
        <p:txBody>
          <a:bodyPr/>
          <a:lstStyle/>
          <a:p>
            <a:endParaRPr lang="it-IT"/>
          </a:p>
        </p:txBody>
      </p:sp>
      <p:sp>
        <p:nvSpPr>
          <p:cNvPr id="6" name="Segnaposto numero diapositiva 5"/>
          <p:cNvSpPr>
            <a:spLocks noGrp="1"/>
          </p:cNvSpPr>
          <p:nvPr>
            <p:ph type="sldNum" sz="quarter" idx="12"/>
          </p:nvPr>
        </p:nvSpPr>
        <p:spPr>
          <a:xfrm>
            <a:off x="1069848" y="6355080"/>
            <a:ext cx="1520952" cy="365760"/>
          </a:xfrm>
        </p:spPr>
        <p:txBody>
          <a:bodyPr/>
          <a:lstStyle/>
          <a:p>
            <a:fld id="{E4E79B42-2C0F-4A4E-8B06-24E53AD592D0}" type="slidenum">
              <a:rPr lang="it-IT" smtClean="0"/>
              <a:pPr/>
              <a:t>‹N›</a:t>
            </a:fld>
            <a:endParaRPr lang="it-IT"/>
          </a:p>
        </p:txBody>
      </p:sp>
      <p:sp>
        <p:nvSpPr>
          <p:cNvPr id="7" name="Rettangolo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ttangolo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a:xfrm>
            <a:off x="457200" y="228600"/>
            <a:ext cx="8229600" cy="914400"/>
          </a:xfrm>
        </p:spPr>
        <p:txBody>
          <a:bodyPr/>
          <a:lstStyle/>
          <a:p>
            <a:r>
              <a:rPr kumimoji="0" lang="it-IT" smtClean="0"/>
              <a:t>Fare clic per modificare lo stile del titolo</a:t>
            </a:r>
            <a:endParaRPr kumimoji="0" lang="en-US"/>
          </a:p>
        </p:txBody>
      </p:sp>
      <p:sp>
        <p:nvSpPr>
          <p:cNvPr id="5" name="Segnaposto data 4"/>
          <p:cNvSpPr>
            <a:spLocks noGrp="1"/>
          </p:cNvSpPr>
          <p:nvPr>
            <p:ph type="dt" sz="half" idx="10"/>
          </p:nvPr>
        </p:nvSpPr>
        <p:spPr/>
        <p:txBody>
          <a:bodyPr/>
          <a:lstStyle/>
          <a:p>
            <a:fld id="{E60D1DC0-7292-4B05-95F1-1A50E4B0F7C0}" type="datetimeFigureOut">
              <a:rPr lang="it-IT" smtClean="0"/>
              <a:pPr/>
              <a:t>13/01/2017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4E79B42-2C0F-4A4E-8B06-24E53AD592D0}" type="slidenum">
              <a:rPr lang="it-IT" smtClean="0"/>
              <a:pPr/>
              <a:t>‹N›</a:t>
            </a:fld>
            <a:endParaRPr lang="it-IT"/>
          </a:p>
        </p:txBody>
      </p:sp>
      <p:sp>
        <p:nvSpPr>
          <p:cNvPr id="9" name="Segnaposto contenuto 8"/>
          <p:cNvSpPr>
            <a:spLocks noGrp="1"/>
          </p:cNvSpPr>
          <p:nvPr>
            <p:ph sz="quarter" idx="1"/>
          </p:nvPr>
        </p:nvSpPr>
        <p:spPr>
          <a:xfrm>
            <a:off x="457200" y="1219200"/>
            <a:ext cx="4041648" cy="493776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1" name="Segnaposto contenuto 10"/>
          <p:cNvSpPr>
            <a:spLocks noGrp="1"/>
          </p:cNvSpPr>
          <p:nvPr>
            <p:ph sz="quarter" idx="2"/>
          </p:nvPr>
        </p:nvSpPr>
        <p:spPr>
          <a:xfrm>
            <a:off x="4632198" y="1216152"/>
            <a:ext cx="4041648" cy="493776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28600"/>
            <a:ext cx="8229600" cy="914400"/>
          </a:xfrm>
        </p:spPr>
        <p:txBody>
          <a:bodyPr anchor="ctr"/>
          <a:lstStyle>
            <a:lvl1pPr>
              <a:defRPr/>
            </a:lvl1pPr>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4" name="Segnaposto testo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7" name="Segnaposto data 6"/>
          <p:cNvSpPr>
            <a:spLocks noGrp="1"/>
          </p:cNvSpPr>
          <p:nvPr>
            <p:ph type="dt" sz="half" idx="10"/>
          </p:nvPr>
        </p:nvSpPr>
        <p:spPr/>
        <p:txBody>
          <a:bodyPr/>
          <a:lstStyle/>
          <a:p>
            <a:fld id="{E60D1DC0-7292-4B05-95F1-1A50E4B0F7C0}" type="datetimeFigureOut">
              <a:rPr lang="it-IT" smtClean="0"/>
              <a:pPr/>
              <a:t>13/01/2017</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E4E79B42-2C0F-4A4E-8B06-24E53AD592D0}" type="slidenum">
              <a:rPr lang="it-IT" smtClean="0"/>
              <a:pPr/>
              <a:t>‹N›</a:t>
            </a:fld>
            <a:endParaRPr lang="it-IT"/>
          </a:p>
        </p:txBody>
      </p:sp>
      <p:sp>
        <p:nvSpPr>
          <p:cNvPr id="11" name="Segnaposto contenuto 10"/>
          <p:cNvSpPr>
            <a:spLocks noGrp="1"/>
          </p:cNvSpPr>
          <p:nvPr>
            <p:ph sz="quarter" idx="2"/>
          </p:nvPr>
        </p:nvSpPr>
        <p:spPr>
          <a:xfrm>
            <a:off x="457200" y="2133600"/>
            <a:ext cx="4038600" cy="40386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3" name="Segnaposto contenuto 12"/>
          <p:cNvSpPr>
            <a:spLocks noGrp="1"/>
          </p:cNvSpPr>
          <p:nvPr>
            <p:ph sz="quarter" idx="4"/>
          </p:nvPr>
        </p:nvSpPr>
        <p:spPr>
          <a:xfrm>
            <a:off x="4648200" y="2133600"/>
            <a:ext cx="4038600" cy="40386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a:xfrm>
            <a:off x="457200" y="228600"/>
            <a:ext cx="8229600" cy="914400"/>
          </a:xfrm>
        </p:spPr>
        <p:txBody>
          <a:bodyPr/>
          <a:lstStyle/>
          <a:p>
            <a:r>
              <a:rPr kumimoji="0" lang="it-IT" smtClean="0"/>
              <a:t>Fare clic per modificare lo stile del titolo</a:t>
            </a:r>
            <a:endParaRPr kumimoji="0" lang="en-US"/>
          </a:p>
        </p:txBody>
      </p:sp>
      <p:sp>
        <p:nvSpPr>
          <p:cNvPr id="3" name="Segnaposto data 2"/>
          <p:cNvSpPr>
            <a:spLocks noGrp="1"/>
          </p:cNvSpPr>
          <p:nvPr>
            <p:ph type="dt" sz="half" idx="10"/>
          </p:nvPr>
        </p:nvSpPr>
        <p:spPr/>
        <p:txBody>
          <a:bodyPr/>
          <a:lstStyle/>
          <a:p>
            <a:fld id="{E60D1DC0-7292-4B05-95F1-1A50E4B0F7C0}" type="datetimeFigureOut">
              <a:rPr lang="it-IT" smtClean="0"/>
              <a:pPr/>
              <a:t>13/01/2017</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E4E79B42-2C0F-4A4E-8B06-24E53AD592D0}" type="slidenum">
              <a:rPr lang="it-IT" smtClean="0"/>
              <a:pPr/>
              <a:t>‹N›</a:t>
            </a:fld>
            <a:endParaRPr lang="it-IT"/>
          </a:p>
        </p:txBody>
      </p:sp>
      <p:sp>
        <p:nvSpPr>
          <p:cNvPr id="6" name="Triangolo isosce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E60D1DC0-7292-4B05-95F1-1A50E4B0F7C0}" type="datetimeFigureOut">
              <a:rPr lang="it-IT" smtClean="0"/>
              <a:pPr/>
              <a:t>13/01/2017</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E4E79B42-2C0F-4A4E-8B06-24E53AD592D0}" type="slidenum">
              <a:rPr lang="it-IT" smtClean="0"/>
              <a:pPr/>
              <a:t>‹N›</a:t>
            </a:fld>
            <a:endParaRPr lang="it-IT"/>
          </a:p>
        </p:txBody>
      </p:sp>
      <p:sp>
        <p:nvSpPr>
          <p:cNvPr id="5" name="Connettore 1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Triangolo isosce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it-IT" smtClean="0"/>
              <a:t>Fare clic per modificare lo stile del titolo</a:t>
            </a:r>
            <a:endParaRPr kumimoji="0" lang="en-US"/>
          </a:p>
        </p:txBody>
      </p:sp>
      <p:sp>
        <p:nvSpPr>
          <p:cNvPr id="3" name="Segnaposto testo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it-IT" smtClean="0"/>
              <a:t>Fare clic per modificare stili del testo dello schema</a:t>
            </a:r>
          </a:p>
        </p:txBody>
      </p:sp>
      <p:sp>
        <p:nvSpPr>
          <p:cNvPr id="5" name="Segnaposto data 4"/>
          <p:cNvSpPr>
            <a:spLocks noGrp="1"/>
          </p:cNvSpPr>
          <p:nvPr>
            <p:ph type="dt" sz="half" idx="10"/>
          </p:nvPr>
        </p:nvSpPr>
        <p:spPr/>
        <p:txBody>
          <a:bodyPr/>
          <a:lstStyle/>
          <a:p>
            <a:fld id="{E60D1DC0-7292-4B05-95F1-1A50E4B0F7C0}" type="datetimeFigureOut">
              <a:rPr lang="it-IT" smtClean="0"/>
              <a:pPr/>
              <a:t>13/01/2017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4E79B42-2C0F-4A4E-8B06-24E53AD592D0}" type="slidenum">
              <a:rPr lang="it-IT" smtClean="0"/>
              <a:pPr/>
              <a:t>‹N›</a:t>
            </a:fld>
            <a:endParaRPr lang="it-IT"/>
          </a:p>
        </p:txBody>
      </p:sp>
      <p:sp>
        <p:nvSpPr>
          <p:cNvPr id="8" name="Connettore 1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Connettore 1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Triangolo isosce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egnaposto contenuto 11"/>
          <p:cNvSpPr>
            <a:spLocks noGrp="1"/>
          </p:cNvSpPr>
          <p:nvPr>
            <p:ph sz="quarter" idx="1"/>
          </p:nvPr>
        </p:nvSpPr>
        <p:spPr>
          <a:xfrm>
            <a:off x="304800" y="304800"/>
            <a:ext cx="5715000" cy="57150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bg>
      <p:bgRef idx="1001">
        <a:schemeClr val="bg2"/>
      </p:bgRef>
    </p:bg>
    <p:spTree>
      <p:nvGrpSpPr>
        <p:cNvPr id="1" name=""/>
        <p:cNvGrpSpPr/>
        <p:nvPr/>
      </p:nvGrpSpPr>
      <p:grpSpPr>
        <a:xfrm>
          <a:off x="0" y="0"/>
          <a:ext cx="0" cy="0"/>
          <a:chOff x="0" y="0"/>
          <a:chExt cx="0" cy="0"/>
        </a:xfrm>
      </p:grpSpPr>
      <p:sp>
        <p:nvSpPr>
          <p:cNvPr id="2" name="Titolo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it-IT" smtClean="0"/>
              <a:t>Fare clic per modificare lo stile del titolo</a:t>
            </a:r>
            <a:endParaRPr kumimoji="0" lang="en-US"/>
          </a:p>
        </p:txBody>
      </p:sp>
      <p:sp>
        <p:nvSpPr>
          <p:cNvPr id="3" name="Segnaposto immagine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it-IT" smtClean="0"/>
              <a:t>Fare clic sull'icona per inserire un'immagine</a:t>
            </a:r>
            <a:endParaRPr kumimoji="0" lang="en-US" dirty="0"/>
          </a:p>
        </p:txBody>
      </p:sp>
      <p:sp>
        <p:nvSpPr>
          <p:cNvPr id="4" name="Segnaposto testo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it-IT" smtClean="0"/>
              <a:t>Fare clic per modificare stili del testo dello schema</a:t>
            </a:r>
          </a:p>
        </p:txBody>
      </p:sp>
      <p:sp>
        <p:nvSpPr>
          <p:cNvPr id="5" name="Segnaposto data 4"/>
          <p:cNvSpPr>
            <a:spLocks noGrp="1"/>
          </p:cNvSpPr>
          <p:nvPr>
            <p:ph type="dt" sz="half" idx="10"/>
          </p:nvPr>
        </p:nvSpPr>
        <p:spPr/>
        <p:txBody>
          <a:bodyPr/>
          <a:lstStyle/>
          <a:p>
            <a:fld id="{E60D1DC0-7292-4B05-95F1-1A50E4B0F7C0}" type="datetimeFigureOut">
              <a:rPr lang="it-IT" smtClean="0"/>
              <a:pPr/>
              <a:t>13/01/2017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4E79B42-2C0F-4A4E-8B06-24E53AD592D0}" type="slidenum">
              <a:rPr lang="it-IT" smtClean="0"/>
              <a:pPr/>
              <a:t>‹N›</a:t>
            </a:fld>
            <a:endParaRPr lang="it-IT"/>
          </a:p>
        </p:txBody>
      </p:sp>
      <p:sp>
        <p:nvSpPr>
          <p:cNvPr id="8" name="Connettore 1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Triangolo isosce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ttangolo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Segnaposto titolo 21"/>
          <p:cNvSpPr>
            <a:spLocks noGrp="1"/>
          </p:cNvSpPr>
          <p:nvPr>
            <p:ph type="title"/>
          </p:nvPr>
        </p:nvSpPr>
        <p:spPr>
          <a:xfrm>
            <a:off x="457200" y="152400"/>
            <a:ext cx="8229600" cy="990600"/>
          </a:xfrm>
          <a:prstGeom prst="rect">
            <a:avLst/>
          </a:prstGeom>
        </p:spPr>
        <p:txBody>
          <a:bodyPr vert="horz" anchor="b" anchorCtr="0">
            <a:normAutofit/>
          </a:bodyPr>
          <a:lstStyle/>
          <a:p>
            <a:r>
              <a:rPr kumimoji="0" lang="it-IT" smtClean="0"/>
              <a:t>Fare clic per modificare lo stile del titolo</a:t>
            </a:r>
            <a:endParaRPr kumimoji="0" lang="en-US"/>
          </a:p>
        </p:txBody>
      </p:sp>
      <p:sp>
        <p:nvSpPr>
          <p:cNvPr id="13" name="Segnaposto testo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14" name="Segnaposto data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E60D1DC0-7292-4B05-95F1-1A50E4B0F7C0}" type="datetimeFigureOut">
              <a:rPr lang="it-IT" smtClean="0"/>
              <a:pPr/>
              <a:t>13/01/2017</a:t>
            </a:fld>
            <a:endParaRPr lang="it-IT"/>
          </a:p>
        </p:txBody>
      </p:sp>
      <p:sp>
        <p:nvSpPr>
          <p:cNvPr id="3" name="Segnaposto piè di pagina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it-IT"/>
          </a:p>
        </p:txBody>
      </p:sp>
      <p:sp>
        <p:nvSpPr>
          <p:cNvPr id="23" name="Segnaposto numero diapositiva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E4E79B42-2C0F-4A4E-8B06-24E53AD592D0}" type="slidenum">
              <a:rPr lang="it-IT" smtClean="0"/>
              <a:pPr/>
              <a:t>‹N›</a:t>
            </a:fld>
            <a:endParaRPr lang="it-IT"/>
          </a:p>
        </p:txBody>
      </p:sp>
      <p:sp>
        <p:nvSpPr>
          <p:cNvPr id="28" name="Connettore 1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Connettore 1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Triangolo isosce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66" r:id="rId1"/>
    <p:sldLayoutId id="2147483767" r:id="rId2"/>
    <p:sldLayoutId id="2147483768" r:id="rId3"/>
    <p:sldLayoutId id="2147483769" r:id="rId4"/>
    <p:sldLayoutId id="2147483770" r:id="rId5"/>
    <p:sldLayoutId id="2147483771" r:id="rId6"/>
    <p:sldLayoutId id="2147483772" r:id="rId7"/>
    <p:sldLayoutId id="2147483773" r:id="rId8"/>
    <p:sldLayoutId id="2147483774" r:id="rId9"/>
    <p:sldLayoutId id="2147483775" r:id="rId10"/>
    <p:sldLayoutId id="2147483776"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olo 1"/>
          <p:cNvSpPr>
            <a:spLocks noGrp="1"/>
          </p:cNvSpPr>
          <p:nvPr>
            <p:ph type="ctrTitle"/>
          </p:nvPr>
        </p:nvSpPr>
        <p:spPr>
          <a:xfrm>
            <a:off x="611560" y="1412776"/>
            <a:ext cx="7772400" cy="1512218"/>
          </a:xfrm>
        </p:spPr>
        <p:txBody>
          <a:bodyPr>
            <a:normAutofit fontScale="90000"/>
          </a:bodyPr>
          <a:lstStyle/>
          <a:p>
            <a:r>
              <a:rPr lang="it-IT" sz="3600" dirty="0" smtClean="0"/>
              <a:t>LA RETE </a:t>
            </a:r>
            <a:br>
              <a:rPr lang="it-IT" sz="3600" dirty="0" smtClean="0"/>
            </a:br>
            <a:r>
              <a:rPr lang="it-IT" sz="3600" dirty="0" smtClean="0"/>
              <a:t>PER LE CURE PALLIATIVE </a:t>
            </a:r>
            <a:br>
              <a:rPr lang="it-IT" sz="3600" dirty="0" smtClean="0"/>
            </a:br>
            <a:r>
              <a:rPr lang="it-IT" sz="3600" dirty="0" smtClean="0"/>
              <a:t>IN TRENTINO</a:t>
            </a:r>
            <a:r>
              <a:rPr lang="it-IT" sz="3200" dirty="0" smtClean="0"/>
              <a:t/>
            </a:r>
            <a:br>
              <a:rPr lang="it-IT" sz="3200" dirty="0" smtClean="0"/>
            </a:br>
            <a:endParaRPr lang="it-IT" sz="3200" dirty="0" smtClean="0"/>
          </a:p>
        </p:txBody>
      </p:sp>
      <p:pic>
        <p:nvPicPr>
          <p:cNvPr id="5" name="Segnaposto contenuto 4" descr="logo vert.bmp"/>
          <p:cNvPicPr>
            <a:picLocks noChangeAspect="1"/>
          </p:cNvPicPr>
          <p:nvPr/>
        </p:nvPicPr>
        <p:blipFill>
          <a:blip r:embed="rId2" cstate="print"/>
          <a:stretch>
            <a:fillRect/>
          </a:stretch>
        </p:blipFill>
        <p:spPr>
          <a:xfrm>
            <a:off x="1231648" y="3717032"/>
            <a:ext cx="1599882" cy="1152128"/>
          </a:xfrm>
          <a:prstGeom prst="rect">
            <a:avLst/>
          </a:prstGeom>
        </p:spPr>
      </p:pic>
      <p:sp>
        <p:nvSpPr>
          <p:cNvPr id="6" name="Sottotitolo 5"/>
          <p:cNvSpPr>
            <a:spLocks noGrp="1"/>
          </p:cNvSpPr>
          <p:nvPr>
            <p:ph type="subTitle" idx="1"/>
          </p:nvPr>
        </p:nvSpPr>
        <p:spPr/>
        <p:txBody>
          <a:bodyPr/>
          <a:lstStyle/>
          <a:p>
            <a:r>
              <a:rPr lang="it-IT" dirty="0" smtClean="0"/>
              <a:t>Trento, 14 gennaio 2017</a:t>
            </a:r>
            <a:endParaRPr lang="it-IT" dirty="0"/>
          </a:p>
        </p:txBody>
      </p:sp>
    </p:spTree>
    <p:extLst>
      <p:ext uri="{BB962C8B-B14F-4D97-AF65-F5344CB8AC3E}">
        <p14:creationId xmlns:p14="http://schemas.microsoft.com/office/powerpoint/2010/main" xmlns="" val="18501915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2"/>
          <p:cNvGrpSpPr>
            <a:grpSpLocks/>
          </p:cNvGrpSpPr>
          <p:nvPr/>
        </p:nvGrpSpPr>
        <p:grpSpPr bwMode="auto">
          <a:xfrm>
            <a:off x="1907704" y="980728"/>
            <a:ext cx="5400600" cy="5256584"/>
            <a:chOff x="2542" y="1872"/>
            <a:chExt cx="1261" cy="1178"/>
          </a:xfrm>
        </p:grpSpPr>
        <p:sp>
          <p:nvSpPr>
            <p:cNvPr id="8" name="Freeform 4"/>
            <p:cNvSpPr>
              <a:spLocks/>
            </p:cNvSpPr>
            <p:nvPr/>
          </p:nvSpPr>
          <p:spPr bwMode="auto">
            <a:xfrm>
              <a:off x="2592" y="1872"/>
              <a:ext cx="1211" cy="576"/>
            </a:xfrm>
            <a:custGeom>
              <a:avLst/>
              <a:gdLst>
                <a:gd name="T0" fmla="*/ 3 w 1403"/>
                <a:gd name="T1" fmla="*/ 2 h 768"/>
                <a:gd name="T2" fmla="*/ 3 w 1403"/>
                <a:gd name="T3" fmla="*/ 2 h 768"/>
                <a:gd name="T4" fmla="*/ 3 w 1403"/>
                <a:gd name="T5" fmla="*/ 2 h 768"/>
                <a:gd name="T6" fmla="*/ 3 w 1403"/>
                <a:gd name="T7" fmla="*/ 2 h 768"/>
                <a:gd name="T8" fmla="*/ 3 w 1403"/>
                <a:gd name="T9" fmla="*/ 2 h 768"/>
                <a:gd name="T10" fmla="*/ 3 w 1403"/>
                <a:gd name="T11" fmla="*/ 2 h 768"/>
                <a:gd name="T12" fmla="*/ 3 w 1403"/>
                <a:gd name="T13" fmla="*/ 2 h 768"/>
                <a:gd name="T14" fmla="*/ 3 w 1403"/>
                <a:gd name="T15" fmla="*/ 2 h 768"/>
                <a:gd name="T16" fmla="*/ 3 w 1403"/>
                <a:gd name="T17" fmla="*/ 2 h 768"/>
                <a:gd name="T18" fmla="*/ 3 w 1403"/>
                <a:gd name="T19" fmla="*/ 2 h 768"/>
                <a:gd name="T20" fmla="*/ 3 w 1403"/>
                <a:gd name="T21" fmla="*/ 2 h 768"/>
                <a:gd name="T22" fmla="*/ 3 w 1403"/>
                <a:gd name="T23" fmla="*/ 2 h 768"/>
                <a:gd name="T24" fmla="*/ 3 w 1403"/>
                <a:gd name="T25" fmla="*/ 2 h 768"/>
                <a:gd name="T26" fmla="*/ 3 w 1403"/>
                <a:gd name="T27" fmla="*/ 2 h 768"/>
                <a:gd name="T28" fmla="*/ 3 w 1403"/>
                <a:gd name="T29" fmla="*/ 2 h 768"/>
                <a:gd name="T30" fmla="*/ 3 w 1403"/>
                <a:gd name="T31" fmla="*/ 2 h 768"/>
                <a:gd name="T32" fmla="*/ 3 w 1403"/>
                <a:gd name="T33" fmla="*/ 2 h 768"/>
                <a:gd name="T34" fmla="*/ 3 w 1403"/>
                <a:gd name="T35" fmla="*/ 2 h 768"/>
                <a:gd name="T36" fmla="*/ 3 w 1403"/>
                <a:gd name="T37" fmla="*/ 2 h 768"/>
                <a:gd name="T38" fmla="*/ 3 w 1403"/>
                <a:gd name="T39" fmla="*/ 2 h 768"/>
                <a:gd name="T40" fmla="*/ 3 w 1403"/>
                <a:gd name="T41" fmla="*/ 2 h 768"/>
                <a:gd name="T42" fmla="*/ 3 w 1403"/>
                <a:gd name="T43" fmla="*/ 2 h 768"/>
                <a:gd name="T44" fmla="*/ 3 w 1403"/>
                <a:gd name="T45" fmla="*/ 2 h 768"/>
                <a:gd name="T46" fmla="*/ 3 w 1403"/>
                <a:gd name="T47" fmla="*/ 2 h 768"/>
                <a:gd name="T48" fmla="*/ 3 w 1403"/>
                <a:gd name="T49" fmla="*/ 2 h 768"/>
                <a:gd name="T50" fmla="*/ 3 w 1403"/>
                <a:gd name="T51" fmla="*/ 2 h 768"/>
                <a:gd name="T52" fmla="*/ 3 w 1403"/>
                <a:gd name="T53" fmla="*/ 2 h 768"/>
                <a:gd name="T54" fmla="*/ 3 w 1403"/>
                <a:gd name="T55" fmla="*/ 2 h 768"/>
                <a:gd name="T56" fmla="*/ 3 w 1403"/>
                <a:gd name="T57" fmla="*/ 2 h 768"/>
                <a:gd name="T58" fmla="*/ 3 w 1403"/>
                <a:gd name="T59" fmla="*/ 2 h 768"/>
                <a:gd name="T60" fmla="*/ 3 w 1403"/>
                <a:gd name="T61" fmla="*/ 2 h 768"/>
                <a:gd name="T62" fmla="*/ 3 w 1403"/>
                <a:gd name="T63" fmla="*/ 2 h 768"/>
                <a:gd name="T64" fmla="*/ 3 w 1403"/>
                <a:gd name="T65" fmla="*/ 2 h 768"/>
                <a:gd name="T66" fmla="*/ 3 w 1403"/>
                <a:gd name="T67" fmla="*/ 2 h 768"/>
                <a:gd name="T68" fmla="*/ 3 w 1403"/>
                <a:gd name="T69" fmla="*/ 2 h 768"/>
                <a:gd name="T70" fmla="*/ 3 w 1403"/>
                <a:gd name="T71" fmla="*/ 2 h 768"/>
                <a:gd name="T72" fmla="*/ 3 w 1403"/>
                <a:gd name="T73" fmla="*/ 2 h 768"/>
                <a:gd name="T74" fmla="*/ 3 w 1403"/>
                <a:gd name="T75" fmla="*/ 2 h 768"/>
                <a:gd name="T76" fmla="*/ 3 w 1403"/>
                <a:gd name="T77" fmla="*/ 2 h 768"/>
                <a:gd name="T78" fmla="*/ 3 w 1403"/>
                <a:gd name="T79" fmla="*/ 2 h 768"/>
                <a:gd name="T80" fmla="*/ 3 w 1403"/>
                <a:gd name="T81" fmla="*/ 2 h 768"/>
                <a:gd name="T82" fmla="*/ 3 w 1403"/>
                <a:gd name="T83" fmla="*/ 2 h 768"/>
                <a:gd name="T84" fmla="*/ 3 w 1403"/>
                <a:gd name="T85" fmla="*/ 2 h 768"/>
                <a:gd name="T86" fmla="*/ 3 w 1403"/>
                <a:gd name="T87" fmla="*/ 2 h 768"/>
                <a:gd name="T88" fmla="*/ 3 w 1403"/>
                <a:gd name="T89" fmla="*/ 2 h 768"/>
                <a:gd name="T90" fmla="*/ 3 w 1403"/>
                <a:gd name="T91" fmla="*/ 2 h 768"/>
                <a:gd name="T92" fmla="*/ 3 w 1403"/>
                <a:gd name="T93" fmla="*/ 2 h 768"/>
                <a:gd name="T94" fmla="*/ 3 w 1403"/>
                <a:gd name="T95" fmla="*/ 2 h 768"/>
                <a:gd name="T96" fmla="*/ 3 w 1403"/>
                <a:gd name="T97" fmla="*/ 2 h 768"/>
                <a:gd name="T98" fmla="*/ 3 w 1403"/>
                <a:gd name="T99" fmla="*/ 2 h 768"/>
                <a:gd name="T100" fmla="*/ 3 w 1403"/>
                <a:gd name="T101" fmla="*/ 2 h 768"/>
                <a:gd name="T102" fmla="*/ 3 w 1403"/>
                <a:gd name="T103" fmla="*/ 2 h 768"/>
                <a:gd name="T104" fmla="*/ 3 w 1403"/>
                <a:gd name="T105" fmla="*/ 2 h 768"/>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1403"/>
                <a:gd name="T160" fmla="*/ 0 h 768"/>
                <a:gd name="T161" fmla="*/ 1403 w 1403"/>
                <a:gd name="T162" fmla="*/ 768 h 768"/>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1403" h="768">
                  <a:moveTo>
                    <a:pt x="0" y="605"/>
                  </a:moveTo>
                  <a:lnTo>
                    <a:pt x="16" y="582"/>
                  </a:lnTo>
                  <a:lnTo>
                    <a:pt x="31" y="559"/>
                  </a:lnTo>
                  <a:lnTo>
                    <a:pt x="41" y="529"/>
                  </a:lnTo>
                  <a:lnTo>
                    <a:pt x="46" y="491"/>
                  </a:lnTo>
                  <a:lnTo>
                    <a:pt x="59" y="473"/>
                  </a:lnTo>
                  <a:lnTo>
                    <a:pt x="74" y="453"/>
                  </a:lnTo>
                  <a:lnTo>
                    <a:pt x="87" y="432"/>
                  </a:lnTo>
                  <a:lnTo>
                    <a:pt x="99" y="409"/>
                  </a:lnTo>
                  <a:lnTo>
                    <a:pt x="112" y="386"/>
                  </a:lnTo>
                  <a:lnTo>
                    <a:pt x="125" y="364"/>
                  </a:lnTo>
                  <a:lnTo>
                    <a:pt x="137" y="346"/>
                  </a:lnTo>
                  <a:lnTo>
                    <a:pt x="148" y="328"/>
                  </a:lnTo>
                  <a:lnTo>
                    <a:pt x="160" y="313"/>
                  </a:lnTo>
                  <a:lnTo>
                    <a:pt x="173" y="300"/>
                  </a:lnTo>
                  <a:lnTo>
                    <a:pt x="188" y="290"/>
                  </a:lnTo>
                  <a:lnTo>
                    <a:pt x="206" y="277"/>
                  </a:lnTo>
                  <a:lnTo>
                    <a:pt x="221" y="270"/>
                  </a:lnTo>
                  <a:lnTo>
                    <a:pt x="237" y="262"/>
                  </a:lnTo>
                  <a:lnTo>
                    <a:pt x="252" y="257"/>
                  </a:lnTo>
                  <a:lnTo>
                    <a:pt x="265" y="252"/>
                  </a:lnTo>
                  <a:lnTo>
                    <a:pt x="287" y="239"/>
                  </a:lnTo>
                  <a:lnTo>
                    <a:pt x="310" y="221"/>
                  </a:lnTo>
                  <a:lnTo>
                    <a:pt x="326" y="209"/>
                  </a:lnTo>
                  <a:lnTo>
                    <a:pt x="333" y="201"/>
                  </a:lnTo>
                  <a:lnTo>
                    <a:pt x="366" y="191"/>
                  </a:lnTo>
                  <a:lnTo>
                    <a:pt x="407" y="183"/>
                  </a:lnTo>
                  <a:lnTo>
                    <a:pt x="453" y="173"/>
                  </a:lnTo>
                  <a:lnTo>
                    <a:pt x="501" y="165"/>
                  </a:lnTo>
                  <a:lnTo>
                    <a:pt x="552" y="160"/>
                  </a:lnTo>
                  <a:lnTo>
                    <a:pt x="600" y="155"/>
                  </a:lnTo>
                  <a:lnTo>
                    <a:pt x="643" y="155"/>
                  </a:lnTo>
                  <a:lnTo>
                    <a:pt x="681" y="155"/>
                  </a:lnTo>
                  <a:lnTo>
                    <a:pt x="699" y="165"/>
                  </a:lnTo>
                  <a:lnTo>
                    <a:pt x="717" y="173"/>
                  </a:lnTo>
                  <a:lnTo>
                    <a:pt x="740" y="183"/>
                  </a:lnTo>
                  <a:lnTo>
                    <a:pt x="765" y="193"/>
                  </a:lnTo>
                  <a:lnTo>
                    <a:pt x="796" y="201"/>
                  </a:lnTo>
                  <a:lnTo>
                    <a:pt x="826" y="209"/>
                  </a:lnTo>
                  <a:lnTo>
                    <a:pt x="862" y="211"/>
                  </a:lnTo>
                  <a:lnTo>
                    <a:pt x="900" y="214"/>
                  </a:lnTo>
                  <a:lnTo>
                    <a:pt x="928" y="226"/>
                  </a:lnTo>
                  <a:lnTo>
                    <a:pt x="968" y="249"/>
                  </a:lnTo>
                  <a:lnTo>
                    <a:pt x="1019" y="280"/>
                  </a:lnTo>
                  <a:lnTo>
                    <a:pt x="1073" y="318"/>
                  </a:lnTo>
                  <a:lnTo>
                    <a:pt x="1126" y="364"/>
                  </a:lnTo>
                  <a:lnTo>
                    <a:pt x="1177" y="414"/>
                  </a:lnTo>
                  <a:lnTo>
                    <a:pt x="1222" y="470"/>
                  </a:lnTo>
                  <a:lnTo>
                    <a:pt x="1258" y="529"/>
                  </a:lnTo>
                  <a:lnTo>
                    <a:pt x="1248" y="526"/>
                  </a:lnTo>
                  <a:lnTo>
                    <a:pt x="1238" y="524"/>
                  </a:lnTo>
                  <a:lnTo>
                    <a:pt x="1230" y="521"/>
                  </a:lnTo>
                  <a:lnTo>
                    <a:pt x="1220" y="519"/>
                  </a:lnTo>
                  <a:lnTo>
                    <a:pt x="1210" y="519"/>
                  </a:lnTo>
                  <a:lnTo>
                    <a:pt x="1200" y="519"/>
                  </a:lnTo>
                  <a:lnTo>
                    <a:pt x="1187" y="519"/>
                  </a:lnTo>
                  <a:lnTo>
                    <a:pt x="1172" y="519"/>
                  </a:lnTo>
                  <a:lnTo>
                    <a:pt x="1156" y="516"/>
                  </a:lnTo>
                  <a:lnTo>
                    <a:pt x="1139" y="514"/>
                  </a:lnTo>
                  <a:lnTo>
                    <a:pt x="1121" y="511"/>
                  </a:lnTo>
                  <a:lnTo>
                    <a:pt x="1103" y="508"/>
                  </a:lnTo>
                  <a:lnTo>
                    <a:pt x="1085" y="506"/>
                  </a:lnTo>
                  <a:lnTo>
                    <a:pt x="1067" y="503"/>
                  </a:lnTo>
                  <a:lnTo>
                    <a:pt x="1052" y="503"/>
                  </a:lnTo>
                  <a:lnTo>
                    <a:pt x="1037" y="503"/>
                  </a:lnTo>
                  <a:lnTo>
                    <a:pt x="1022" y="503"/>
                  </a:lnTo>
                  <a:lnTo>
                    <a:pt x="1006" y="503"/>
                  </a:lnTo>
                  <a:lnTo>
                    <a:pt x="991" y="501"/>
                  </a:lnTo>
                  <a:lnTo>
                    <a:pt x="976" y="498"/>
                  </a:lnTo>
                  <a:lnTo>
                    <a:pt x="961" y="498"/>
                  </a:lnTo>
                  <a:lnTo>
                    <a:pt x="951" y="496"/>
                  </a:lnTo>
                  <a:lnTo>
                    <a:pt x="943" y="496"/>
                  </a:lnTo>
                  <a:lnTo>
                    <a:pt x="940" y="496"/>
                  </a:lnTo>
                  <a:lnTo>
                    <a:pt x="953" y="511"/>
                  </a:lnTo>
                  <a:lnTo>
                    <a:pt x="971" y="529"/>
                  </a:lnTo>
                  <a:lnTo>
                    <a:pt x="989" y="547"/>
                  </a:lnTo>
                  <a:lnTo>
                    <a:pt x="1004" y="569"/>
                  </a:lnTo>
                  <a:lnTo>
                    <a:pt x="1014" y="582"/>
                  </a:lnTo>
                  <a:lnTo>
                    <a:pt x="1027" y="592"/>
                  </a:lnTo>
                  <a:lnTo>
                    <a:pt x="1042" y="602"/>
                  </a:lnTo>
                  <a:lnTo>
                    <a:pt x="1060" y="613"/>
                  </a:lnTo>
                  <a:lnTo>
                    <a:pt x="1078" y="623"/>
                  </a:lnTo>
                  <a:lnTo>
                    <a:pt x="1095" y="630"/>
                  </a:lnTo>
                  <a:lnTo>
                    <a:pt x="1111" y="636"/>
                  </a:lnTo>
                  <a:lnTo>
                    <a:pt x="1123" y="638"/>
                  </a:lnTo>
                  <a:lnTo>
                    <a:pt x="1144" y="643"/>
                  </a:lnTo>
                  <a:lnTo>
                    <a:pt x="1164" y="651"/>
                  </a:lnTo>
                  <a:lnTo>
                    <a:pt x="1182" y="661"/>
                  </a:lnTo>
                  <a:lnTo>
                    <a:pt x="1197" y="676"/>
                  </a:lnTo>
                  <a:lnTo>
                    <a:pt x="1207" y="686"/>
                  </a:lnTo>
                  <a:lnTo>
                    <a:pt x="1217" y="694"/>
                  </a:lnTo>
                  <a:lnTo>
                    <a:pt x="1233" y="702"/>
                  </a:lnTo>
                  <a:lnTo>
                    <a:pt x="1245" y="709"/>
                  </a:lnTo>
                  <a:lnTo>
                    <a:pt x="1261" y="717"/>
                  </a:lnTo>
                  <a:lnTo>
                    <a:pt x="1276" y="724"/>
                  </a:lnTo>
                  <a:lnTo>
                    <a:pt x="1288" y="732"/>
                  </a:lnTo>
                  <a:lnTo>
                    <a:pt x="1299" y="737"/>
                  </a:lnTo>
                  <a:lnTo>
                    <a:pt x="1309" y="742"/>
                  </a:lnTo>
                  <a:lnTo>
                    <a:pt x="1319" y="747"/>
                  </a:lnTo>
                  <a:lnTo>
                    <a:pt x="1332" y="752"/>
                  </a:lnTo>
                  <a:lnTo>
                    <a:pt x="1344" y="758"/>
                  </a:lnTo>
                  <a:lnTo>
                    <a:pt x="1357" y="763"/>
                  </a:lnTo>
                  <a:lnTo>
                    <a:pt x="1367" y="765"/>
                  </a:lnTo>
                  <a:lnTo>
                    <a:pt x="1372" y="768"/>
                  </a:lnTo>
                  <a:lnTo>
                    <a:pt x="1375" y="768"/>
                  </a:lnTo>
                  <a:lnTo>
                    <a:pt x="1390" y="727"/>
                  </a:lnTo>
                  <a:lnTo>
                    <a:pt x="1400" y="679"/>
                  </a:lnTo>
                  <a:lnTo>
                    <a:pt x="1403" y="636"/>
                  </a:lnTo>
                  <a:lnTo>
                    <a:pt x="1398" y="610"/>
                  </a:lnTo>
                  <a:lnTo>
                    <a:pt x="1395" y="585"/>
                  </a:lnTo>
                  <a:lnTo>
                    <a:pt x="1395" y="562"/>
                  </a:lnTo>
                  <a:lnTo>
                    <a:pt x="1393" y="542"/>
                  </a:lnTo>
                  <a:lnTo>
                    <a:pt x="1390" y="521"/>
                  </a:lnTo>
                  <a:lnTo>
                    <a:pt x="1385" y="503"/>
                  </a:lnTo>
                  <a:lnTo>
                    <a:pt x="1385" y="493"/>
                  </a:lnTo>
                  <a:lnTo>
                    <a:pt x="1390" y="483"/>
                  </a:lnTo>
                  <a:lnTo>
                    <a:pt x="1395" y="473"/>
                  </a:lnTo>
                  <a:lnTo>
                    <a:pt x="1398" y="460"/>
                  </a:lnTo>
                  <a:lnTo>
                    <a:pt x="1398" y="442"/>
                  </a:lnTo>
                  <a:lnTo>
                    <a:pt x="1393" y="422"/>
                  </a:lnTo>
                  <a:lnTo>
                    <a:pt x="1393" y="394"/>
                  </a:lnTo>
                  <a:lnTo>
                    <a:pt x="1393" y="374"/>
                  </a:lnTo>
                  <a:lnTo>
                    <a:pt x="1390" y="369"/>
                  </a:lnTo>
                  <a:lnTo>
                    <a:pt x="1385" y="376"/>
                  </a:lnTo>
                  <a:lnTo>
                    <a:pt x="1380" y="394"/>
                  </a:lnTo>
                  <a:lnTo>
                    <a:pt x="1372" y="414"/>
                  </a:lnTo>
                  <a:lnTo>
                    <a:pt x="1365" y="435"/>
                  </a:lnTo>
                  <a:lnTo>
                    <a:pt x="1357" y="455"/>
                  </a:lnTo>
                  <a:lnTo>
                    <a:pt x="1352" y="475"/>
                  </a:lnTo>
                  <a:lnTo>
                    <a:pt x="1344" y="491"/>
                  </a:lnTo>
                  <a:lnTo>
                    <a:pt x="1332" y="501"/>
                  </a:lnTo>
                  <a:lnTo>
                    <a:pt x="1319" y="524"/>
                  </a:lnTo>
                  <a:lnTo>
                    <a:pt x="1306" y="567"/>
                  </a:lnTo>
                  <a:lnTo>
                    <a:pt x="1299" y="511"/>
                  </a:lnTo>
                  <a:lnTo>
                    <a:pt x="1286" y="465"/>
                  </a:lnTo>
                  <a:lnTo>
                    <a:pt x="1271" y="425"/>
                  </a:lnTo>
                  <a:lnTo>
                    <a:pt x="1258" y="386"/>
                  </a:lnTo>
                  <a:lnTo>
                    <a:pt x="1250" y="366"/>
                  </a:lnTo>
                  <a:lnTo>
                    <a:pt x="1243" y="341"/>
                  </a:lnTo>
                  <a:lnTo>
                    <a:pt x="1233" y="315"/>
                  </a:lnTo>
                  <a:lnTo>
                    <a:pt x="1220" y="287"/>
                  </a:lnTo>
                  <a:lnTo>
                    <a:pt x="1207" y="262"/>
                  </a:lnTo>
                  <a:lnTo>
                    <a:pt x="1189" y="234"/>
                  </a:lnTo>
                  <a:lnTo>
                    <a:pt x="1169" y="211"/>
                  </a:lnTo>
                  <a:lnTo>
                    <a:pt x="1149" y="188"/>
                  </a:lnTo>
                  <a:lnTo>
                    <a:pt x="1128" y="171"/>
                  </a:lnTo>
                  <a:lnTo>
                    <a:pt x="1111" y="158"/>
                  </a:lnTo>
                  <a:lnTo>
                    <a:pt x="1093" y="145"/>
                  </a:lnTo>
                  <a:lnTo>
                    <a:pt x="1078" y="137"/>
                  </a:lnTo>
                  <a:lnTo>
                    <a:pt x="1062" y="127"/>
                  </a:lnTo>
                  <a:lnTo>
                    <a:pt x="1047" y="120"/>
                  </a:lnTo>
                  <a:lnTo>
                    <a:pt x="1029" y="107"/>
                  </a:lnTo>
                  <a:lnTo>
                    <a:pt x="1012" y="94"/>
                  </a:lnTo>
                  <a:lnTo>
                    <a:pt x="991" y="79"/>
                  </a:lnTo>
                  <a:lnTo>
                    <a:pt x="966" y="66"/>
                  </a:lnTo>
                  <a:lnTo>
                    <a:pt x="943" y="56"/>
                  </a:lnTo>
                  <a:lnTo>
                    <a:pt x="918" y="46"/>
                  </a:lnTo>
                  <a:lnTo>
                    <a:pt x="892" y="38"/>
                  </a:lnTo>
                  <a:lnTo>
                    <a:pt x="869" y="31"/>
                  </a:lnTo>
                  <a:lnTo>
                    <a:pt x="846" y="26"/>
                  </a:lnTo>
                  <a:lnTo>
                    <a:pt x="829" y="23"/>
                  </a:lnTo>
                  <a:lnTo>
                    <a:pt x="813" y="21"/>
                  </a:lnTo>
                  <a:lnTo>
                    <a:pt x="801" y="15"/>
                  </a:lnTo>
                  <a:lnTo>
                    <a:pt x="785" y="10"/>
                  </a:lnTo>
                  <a:lnTo>
                    <a:pt x="770" y="5"/>
                  </a:lnTo>
                  <a:lnTo>
                    <a:pt x="755" y="3"/>
                  </a:lnTo>
                  <a:lnTo>
                    <a:pt x="735" y="0"/>
                  </a:lnTo>
                  <a:lnTo>
                    <a:pt x="712" y="3"/>
                  </a:lnTo>
                  <a:lnTo>
                    <a:pt x="681" y="10"/>
                  </a:lnTo>
                  <a:lnTo>
                    <a:pt x="661" y="8"/>
                  </a:lnTo>
                  <a:lnTo>
                    <a:pt x="643" y="8"/>
                  </a:lnTo>
                  <a:lnTo>
                    <a:pt x="628" y="5"/>
                  </a:lnTo>
                  <a:lnTo>
                    <a:pt x="615" y="5"/>
                  </a:lnTo>
                  <a:lnTo>
                    <a:pt x="602" y="5"/>
                  </a:lnTo>
                  <a:lnTo>
                    <a:pt x="590" y="5"/>
                  </a:lnTo>
                  <a:lnTo>
                    <a:pt x="575" y="8"/>
                  </a:lnTo>
                  <a:lnTo>
                    <a:pt x="559" y="13"/>
                  </a:lnTo>
                  <a:lnTo>
                    <a:pt x="541" y="15"/>
                  </a:lnTo>
                  <a:lnTo>
                    <a:pt x="519" y="15"/>
                  </a:lnTo>
                  <a:lnTo>
                    <a:pt x="493" y="18"/>
                  </a:lnTo>
                  <a:lnTo>
                    <a:pt x="465" y="18"/>
                  </a:lnTo>
                  <a:lnTo>
                    <a:pt x="437" y="21"/>
                  </a:lnTo>
                  <a:lnTo>
                    <a:pt x="412" y="28"/>
                  </a:lnTo>
                  <a:lnTo>
                    <a:pt x="386" y="38"/>
                  </a:lnTo>
                  <a:lnTo>
                    <a:pt x="366" y="54"/>
                  </a:lnTo>
                  <a:lnTo>
                    <a:pt x="381" y="66"/>
                  </a:lnTo>
                  <a:lnTo>
                    <a:pt x="369" y="71"/>
                  </a:lnTo>
                  <a:lnTo>
                    <a:pt x="353" y="79"/>
                  </a:lnTo>
                  <a:lnTo>
                    <a:pt x="341" y="84"/>
                  </a:lnTo>
                  <a:lnTo>
                    <a:pt x="326" y="92"/>
                  </a:lnTo>
                  <a:lnTo>
                    <a:pt x="313" y="99"/>
                  </a:lnTo>
                  <a:lnTo>
                    <a:pt x="298" y="110"/>
                  </a:lnTo>
                  <a:lnTo>
                    <a:pt x="282" y="125"/>
                  </a:lnTo>
                  <a:lnTo>
                    <a:pt x="267" y="140"/>
                  </a:lnTo>
                  <a:lnTo>
                    <a:pt x="252" y="158"/>
                  </a:lnTo>
                  <a:lnTo>
                    <a:pt x="237" y="173"/>
                  </a:lnTo>
                  <a:lnTo>
                    <a:pt x="221" y="186"/>
                  </a:lnTo>
                  <a:lnTo>
                    <a:pt x="206" y="198"/>
                  </a:lnTo>
                  <a:lnTo>
                    <a:pt x="188" y="209"/>
                  </a:lnTo>
                  <a:lnTo>
                    <a:pt x="173" y="219"/>
                  </a:lnTo>
                  <a:lnTo>
                    <a:pt x="158" y="229"/>
                  </a:lnTo>
                  <a:lnTo>
                    <a:pt x="143" y="242"/>
                  </a:lnTo>
                  <a:lnTo>
                    <a:pt x="125" y="265"/>
                  </a:lnTo>
                  <a:lnTo>
                    <a:pt x="122" y="280"/>
                  </a:lnTo>
                  <a:lnTo>
                    <a:pt x="122" y="295"/>
                  </a:lnTo>
                  <a:lnTo>
                    <a:pt x="117" y="313"/>
                  </a:lnTo>
                  <a:lnTo>
                    <a:pt x="97" y="338"/>
                  </a:lnTo>
                  <a:lnTo>
                    <a:pt x="77" y="369"/>
                  </a:lnTo>
                  <a:lnTo>
                    <a:pt x="56" y="399"/>
                  </a:lnTo>
                  <a:lnTo>
                    <a:pt x="49" y="427"/>
                  </a:lnTo>
                  <a:lnTo>
                    <a:pt x="38" y="458"/>
                  </a:lnTo>
                  <a:lnTo>
                    <a:pt x="21" y="501"/>
                  </a:lnTo>
                  <a:lnTo>
                    <a:pt x="3" y="552"/>
                  </a:lnTo>
                  <a:lnTo>
                    <a:pt x="0" y="605"/>
                  </a:lnTo>
                  <a:close/>
                </a:path>
              </a:pathLst>
            </a:custGeom>
            <a:solidFill>
              <a:schemeClr val="accent1"/>
            </a:solidFill>
            <a:ln w="9525">
              <a:noFill/>
              <a:round/>
              <a:headEnd/>
              <a:tailEnd/>
            </a:ln>
          </p:spPr>
          <p:txBody>
            <a:bodyPr/>
            <a:lstStyle/>
            <a:p>
              <a:endParaRPr lang="it-IT"/>
            </a:p>
          </p:txBody>
        </p:sp>
        <p:sp>
          <p:nvSpPr>
            <p:cNvPr id="7" name="Freeform 3"/>
            <p:cNvSpPr>
              <a:spLocks/>
            </p:cNvSpPr>
            <p:nvPr/>
          </p:nvSpPr>
          <p:spPr bwMode="auto">
            <a:xfrm>
              <a:off x="2542" y="2512"/>
              <a:ext cx="1134" cy="538"/>
            </a:xfrm>
            <a:custGeom>
              <a:avLst/>
              <a:gdLst>
                <a:gd name="T0" fmla="*/ 3 w 1314"/>
                <a:gd name="T1" fmla="*/ 2 h 717"/>
                <a:gd name="T2" fmla="*/ 3 w 1314"/>
                <a:gd name="T3" fmla="*/ 2 h 717"/>
                <a:gd name="T4" fmla="*/ 3 w 1314"/>
                <a:gd name="T5" fmla="*/ 2 h 717"/>
                <a:gd name="T6" fmla="*/ 3 w 1314"/>
                <a:gd name="T7" fmla="*/ 2 h 717"/>
                <a:gd name="T8" fmla="*/ 3 w 1314"/>
                <a:gd name="T9" fmla="*/ 2 h 717"/>
                <a:gd name="T10" fmla="*/ 3 w 1314"/>
                <a:gd name="T11" fmla="*/ 2 h 717"/>
                <a:gd name="T12" fmla="*/ 3 w 1314"/>
                <a:gd name="T13" fmla="*/ 2 h 717"/>
                <a:gd name="T14" fmla="*/ 3 w 1314"/>
                <a:gd name="T15" fmla="*/ 2 h 717"/>
                <a:gd name="T16" fmla="*/ 3 w 1314"/>
                <a:gd name="T17" fmla="*/ 2 h 717"/>
                <a:gd name="T18" fmla="*/ 3 w 1314"/>
                <a:gd name="T19" fmla="*/ 2 h 717"/>
                <a:gd name="T20" fmla="*/ 3 w 1314"/>
                <a:gd name="T21" fmla="*/ 2 h 717"/>
                <a:gd name="T22" fmla="*/ 3 w 1314"/>
                <a:gd name="T23" fmla="*/ 2 h 717"/>
                <a:gd name="T24" fmla="*/ 3 w 1314"/>
                <a:gd name="T25" fmla="*/ 2 h 717"/>
                <a:gd name="T26" fmla="*/ 3 w 1314"/>
                <a:gd name="T27" fmla="*/ 2 h 717"/>
                <a:gd name="T28" fmla="*/ 3 w 1314"/>
                <a:gd name="T29" fmla="*/ 2 h 717"/>
                <a:gd name="T30" fmla="*/ 3 w 1314"/>
                <a:gd name="T31" fmla="*/ 2 h 717"/>
                <a:gd name="T32" fmla="*/ 3 w 1314"/>
                <a:gd name="T33" fmla="*/ 2 h 717"/>
                <a:gd name="T34" fmla="*/ 3 w 1314"/>
                <a:gd name="T35" fmla="*/ 2 h 717"/>
                <a:gd name="T36" fmla="*/ 3 w 1314"/>
                <a:gd name="T37" fmla="*/ 2 h 717"/>
                <a:gd name="T38" fmla="*/ 3 w 1314"/>
                <a:gd name="T39" fmla="*/ 2 h 717"/>
                <a:gd name="T40" fmla="*/ 3 w 1314"/>
                <a:gd name="T41" fmla="*/ 2 h 717"/>
                <a:gd name="T42" fmla="*/ 3 w 1314"/>
                <a:gd name="T43" fmla="*/ 2 h 717"/>
                <a:gd name="T44" fmla="*/ 3 w 1314"/>
                <a:gd name="T45" fmla="*/ 2 h 717"/>
                <a:gd name="T46" fmla="*/ 3 w 1314"/>
                <a:gd name="T47" fmla="*/ 2 h 717"/>
                <a:gd name="T48" fmla="*/ 3 w 1314"/>
                <a:gd name="T49" fmla="*/ 2 h 717"/>
                <a:gd name="T50" fmla="*/ 3 w 1314"/>
                <a:gd name="T51" fmla="*/ 2 h 717"/>
                <a:gd name="T52" fmla="*/ 3 w 1314"/>
                <a:gd name="T53" fmla="*/ 2 h 717"/>
                <a:gd name="T54" fmla="*/ 3 w 1314"/>
                <a:gd name="T55" fmla="*/ 2 h 717"/>
                <a:gd name="T56" fmla="*/ 3 w 1314"/>
                <a:gd name="T57" fmla="*/ 2 h 717"/>
                <a:gd name="T58" fmla="*/ 3 w 1314"/>
                <a:gd name="T59" fmla="*/ 2 h 717"/>
                <a:gd name="T60" fmla="*/ 3 w 1314"/>
                <a:gd name="T61" fmla="*/ 2 h 717"/>
                <a:gd name="T62" fmla="*/ 3 w 1314"/>
                <a:gd name="T63" fmla="*/ 2 h 717"/>
                <a:gd name="T64" fmla="*/ 3 w 1314"/>
                <a:gd name="T65" fmla="*/ 2 h 717"/>
                <a:gd name="T66" fmla="*/ 3 w 1314"/>
                <a:gd name="T67" fmla="*/ 2 h 717"/>
                <a:gd name="T68" fmla="*/ 3 w 1314"/>
                <a:gd name="T69" fmla="*/ 2 h 717"/>
                <a:gd name="T70" fmla="*/ 3 w 1314"/>
                <a:gd name="T71" fmla="*/ 2 h 717"/>
                <a:gd name="T72" fmla="*/ 3 w 1314"/>
                <a:gd name="T73" fmla="*/ 2 h 717"/>
                <a:gd name="T74" fmla="*/ 3 w 1314"/>
                <a:gd name="T75" fmla="*/ 2 h 717"/>
                <a:gd name="T76" fmla="*/ 3 w 1314"/>
                <a:gd name="T77" fmla="*/ 2 h 717"/>
                <a:gd name="T78" fmla="*/ 3 w 1314"/>
                <a:gd name="T79" fmla="*/ 2 h 717"/>
                <a:gd name="T80" fmla="*/ 3 w 1314"/>
                <a:gd name="T81" fmla="*/ 2 h 717"/>
                <a:gd name="T82" fmla="*/ 3 w 1314"/>
                <a:gd name="T83" fmla="*/ 2 h 717"/>
                <a:gd name="T84" fmla="*/ 3 w 1314"/>
                <a:gd name="T85" fmla="*/ 2 h 717"/>
                <a:gd name="T86" fmla="*/ 3 w 1314"/>
                <a:gd name="T87" fmla="*/ 2 h 717"/>
                <a:gd name="T88" fmla="*/ 3 w 1314"/>
                <a:gd name="T89" fmla="*/ 2 h 717"/>
                <a:gd name="T90" fmla="*/ 3 w 1314"/>
                <a:gd name="T91" fmla="*/ 2 h 717"/>
                <a:gd name="T92" fmla="*/ 3 w 1314"/>
                <a:gd name="T93" fmla="*/ 2 h 717"/>
                <a:gd name="T94" fmla="*/ 3 w 1314"/>
                <a:gd name="T95" fmla="*/ 2 h 717"/>
                <a:gd name="T96" fmla="*/ 3 w 1314"/>
                <a:gd name="T97" fmla="*/ 2 h 717"/>
                <a:gd name="T98" fmla="*/ 3 w 1314"/>
                <a:gd name="T99" fmla="*/ 2 h 717"/>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1314"/>
                <a:gd name="T151" fmla="*/ 0 h 717"/>
                <a:gd name="T152" fmla="*/ 1314 w 1314"/>
                <a:gd name="T153" fmla="*/ 717 h 717"/>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1314" h="717">
                  <a:moveTo>
                    <a:pt x="36" y="0"/>
                  </a:moveTo>
                  <a:lnTo>
                    <a:pt x="48" y="13"/>
                  </a:lnTo>
                  <a:lnTo>
                    <a:pt x="64" y="33"/>
                  </a:lnTo>
                  <a:lnTo>
                    <a:pt x="81" y="54"/>
                  </a:lnTo>
                  <a:lnTo>
                    <a:pt x="99" y="77"/>
                  </a:lnTo>
                  <a:lnTo>
                    <a:pt x="115" y="99"/>
                  </a:lnTo>
                  <a:lnTo>
                    <a:pt x="132" y="122"/>
                  </a:lnTo>
                  <a:lnTo>
                    <a:pt x="148" y="143"/>
                  </a:lnTo>
                  <a:lnTo>
                    <a:pt x="160" y="160"/>
                  </a:lnTo>
                  <a:lnTo>
                    <a:pt x="170" y="176"/>
                  </a:lnTo>
                  <a:lnTo>
                    <a:pt x="183" y="186"/>
                  </a:lnTo>
                  <a:lnTo>
                    <a:pt x="193" y="196"/>
                  </a:lnTo>
                  <a:lnTo>
                    <a:pt x="206" y="204"/>
                  </a:lnTo>
                  <a:lnTo>
                    <a:pt x="216" y="211"/>
                  </a:lnTo>
                  <a:lnTo>
                    <a:pt x="226" y="216"/>
                  </a:lnTo>
                  <a:lnTo>
                    <a:pt x="234" y="221"/>
                  </a:lnTo>
                  <a:lnTo>
                    <a:pt x="244" y="226"/>
                  </a:lnTo>
                  <a:lnTo>
                    <a:pt x="259" y="234"/>
                  </a:lnTo>
                  <a:lnTo>
                    <a:pt x="275" y="237"/>
                  </a:lnTo>
                  <a:lnTo>
                    <a:pt x="290" y="244"/>
                  </a:lnTo>
                  <a:lnTo>
                    <a:pt x="305" y="260"/>
                  </a:lnTo>
                  <a:lnTo>
                    <a:pt x="315" y="277"/>
                  </a:lnTo>
                  <a:lnTo>
                    <a:pt x="318" y="282"/>
                  </a:lnTo>
                  <a:lnTo>
                    <a:pt x="325" y="287"/>
                  </a:lnTo>
                  <a:lnTo>
                    <a:pt x="343" y="293"/>
                  </a:lnTo>
                  <a:lnTo>
                    <a:pt x="358" y="298"/>
                  </a:lnTo>
                  <a:lnTo>
                    <a:pt x="374" y="303"/>
                  </a:lnTo>
                  <a:lnTo>
                    <a:pt x="391" y="310"/>
                  </a:lnTo>
                  <a:lnTo>
                    <a:pt x="407" y="321"/>
                  </a:lnTo>
                  <a:lnTo>
                    <a:pt x="422" y="331"/>
                  </a:lnTo>
                  <a:lnTo>
                    <a:pt x="432" y="341"/>
                  </a:lnTo>
                  <a:lnTo>
                    <a:pt x="440" y="351"/>
                  </a:lnTo>
                  <a:lnTo>
                    <a:pt x="442" y="361"/>
                  </a:lnTo>
                  <a:lnTo>
                    <a:pt x="435" y="374"/>
                  </a:lnTo>
                  <a:lnTo>
                    <a:pt x="419" y="376"/>
                  </a:lnTo>
                  <a:lnTo>
                    <a:pt x="402" y="376"/>
                  </a:lnTo>
                  <a:lnTo>
                    <a:pt x="381" y="376"/>
                  </a:lnTo>
                  <a:lnTo>
                    <a:pt x="369" y="379"/>
                  </a:lnTo>
                  <a:lnTo>
                    <a:pt x="353" y="384"/>
                  </a:lnTo>
                  <a:lnTo>
                    <a:pt x="336" y="387"/>
                  </a:lnTo>
                  <a:lnTo>
                    <a:pt x="315" y="389"/>
                  </a:lnTo>
                  <a:lnTo>
                    <a:pt x="292" y="392"/>
                  </a:lnTo>
                  <a:lnTo>
                    <a:pt x="269" y="392"/>
                  </a:lnTo>
                  <a:lnTo>
                    <a:pt x="247" y="392"/>
                  </a:lnTo>
                  <a:lnTo>
                    <a:pt x="226" y="387"/>
                  </a:lnTo>
                  <a:lnTo>
                    <a:pt x="244" y="404"/>
                  </a:lnTo>
                  <a:lnTo>
                    <a:pt x="272" y="425"/>
                  </a:lnTo>
                  <a:lnTo>
                    <a:pt x="308" y="445"/>
                  </a:lnTo>
                  <a:lnTo>
                    <a:pt x="348" y="465"/>
                  </a:lnTo>
                  <a:lnTo>
                    <a:pt x="389" y="486"/>
                  </a:lnTo>
                  <a:lnTo>
                    <a:pt x="435" y="503"/>
                  </a:lnTo>
                  <a:lnTo>
                    <a:pt x="475" y="516"/>
                  </a:lnTo>
                  <a:lnTo>
                    <a:pt x="513" y="524"/>
                  </a:lnTo>
                  <a:lnTo>
                    <a:pt x="531" y="521"/>
                  </a:lnTo>
                  <a:lnTo>
                    <a:pt x="557" y="521"/>
                  </a:lnTo>
                  <a:lnTo>
                    <a:pt x="582" y="526"/>
                  </a:lnTo>
                  <a:lnTo>
                    <a:pt x="613" y="534"/>
                  </a:lnTo>
                  <a:lnTo>
                    <a:pt x="643" y="542"/>
                  </a:lnTo>
                  <a:lnTo>
                    <a:pt x="668" y="549"/>
                  </a:lnTo>
                  <a:lnTo>
                    <a:pt x="691" y="557"/>
                  </a:lnTo>
                  <a:lnTo>
                    <a:pt x="707" y="562"/>
                  </a:lnTo>
                  <a:lnTo>
                    <a:pt x="719" y="562"/>
                  </a:lnTo>
                  <a:lnTo>
                    <a:pt x="732" y="564"/>
                  </a:lnTo>
                  <a:lnTo>
                    <a:pt x="747" y="562"/>
                  </a:lnTo>
                  <a:lnTo>
                    <a:pt x="762" y="562"/>
                  </a:lnTo>
                  <a:lnTo>
                    <a:pt x="778" y="559"/>
                  </a:lnTo>
                  <a:lnTo>
                    <a:pt x="790" y="559"/>
                  </a:lnTo>
                  <a:lnTo>
                    <a:pt x="803" y="559"/>
                  </a:lnTo>
                  <a:lnTo>
                    <a:pt x="816" y="559"/>
                  </a:lnTo>
                  <a:lnTo>
                    <a:pt x="826" y="559"/>
                  </a:lnTo>
                  <a:lnTo>
                    <a:pt x="839" y="557"/>
                  </a:lnTo>
                  <a:lnTo>
                    <a:pt x="849" y="557"/>
                  </a:lnTo>
                  <a:lnTo>
                    <a:pt x="864" y="554"/>
                  </a:lnTo>
                  <a:lnTo>
                    <a:pt x="877" y="552"/>
                  </a:lnTo>
                  <a:lnTo>
                    <a:pt x="889" y="549"/>
                  </a:lnTo>
                  <a:lnTo>
                    <a:pt x="905" y="549"/>
                  </a:lnTo>
                  <a:lnTo>
                    <a:pt x="917" y="547"/>
                  </a:lnTo>
                  <a:lnTo>
                    <a:pt x="928" y="547"/>
                  </a:lnTo>
                  <a:lnTo>
                    <a:pt x="938" y="547"/>
                  </a:lnTo>
                  <a:lnTo>
                    <a:pt x="948" y="547"/>
                  </a:lnTo>
                  <a:lnTo>
                    <a:pt x="956" y="547"/>
                  </a:lnTo>
                  <a:lnTo>
                    <a:pt x="966" y="544"/>
                  </a:lnTo>
                  <a:lnTo>
                    <a:pt x="978" y="542"/>
                  </a:lnTo>
                  <a:lnTo>
                    <a:pt x="994" y="534"/>
                  </a:lnTo>
                  <a:lnTo>
                    <a:pt x="1011" y="524"/>
                  </a:lnTo>
                  <a:lnTo>
                    <a:pt x="1034" y="511"/>
                  </a:lnTo>
                  <a:lnTo>
                    <a:pt x="1055" y="501"/>
                  </a:lnTo>
                  <a:lnTo>
                    <a:pt x="1077" y="493"/>
                  </a:lnTo>
                  <a:lnTo>
                    <a:pt x="1100" y="488"/>
                  </a:lnTo>
                  <a:lnTo>
                    <a:pt x="1118" y="481"/>
                  </a:lnTo>
                  <a:lnTo>
                    <a:pt x="1136" y="470"/>
                  </a:lnTo>
                  <a:lnTo>
                    <a:pt x="1149" y="460"/>
                  </a:lnTo>
                  <a:lnTo>
                    <a:pt x="1159" y="445"/>
                  </a:lnTo>
                  <a:lnTo>
                    <a:pt x="1166" y="430"/>
                  </a:lnTo>
                  <a:lnTo>
                    <a:pt x="1177" y="412"/>
                  </a:lnTo>
                  <a:lnTo>
                    <a:pt x="1189" y="397"/>
                  </a:lnTo>
                  <a:lnTo>
                    <a:pt x="1202" y="381"/>
                  </a:lnTo>
                  <a:lnTo>
                    <a:pt x="1215" y="369"/>
                  </a:lnTo>
                  <a:lnTo>
                    <a:pt x="1227" y="359"/>
                  </a:lnTo>
                  <a:lnTo>
                    <a:pt x="1240" y="348"/>
                  </a:lnTo>
                  <a:lnTo>
                    <a:pt x="1253" y="343"/>
                  </a:lnTo>
                  <a:lnTo>
                    <a:pt x="1268" y="318"/>
                  </a:lnTo>
                  <a:lnTo>
                    <a:pt x="1286" y="287"/>
                  </a:lnTo>
                  <a:lnTo>
                    <a:pt x="1299" y="257"/>
                  </a:lnTo>
                  <a:lnTo>
                    <a:pt x="1309" y="234"/>
                  </a:lnTo>
                  <a:lnTo>
                    <a:pt x="1314" y="247"/>
                  </a:lnTo>
                  <a:lnTo>
                    <a:pt x="1314" y="275"/>
                  </a:lnTo>
                  <a:lnTo>
                    <a:pt x="1301" y="313"/>
                  </a:lnTo>
                  <a:lnTo>
                    <a:pt x="1273" y="348"/>
                  </a:lnTo>
                  <a:lnTo>
                    <a:pt x="1268" y="359"/>
                  </a:lnTo>
                  <a:lnTo>
                    <a:pt x="1263" y="374"/>
                  </a:lnTo>
                  <a:lnTo>
                    <a:pt x="1255" y="392"/>
                  </a:lnTo>
                  <a:lnTo>
                    <a:pt x="1248" y="409"/>
                  </a:lnTo>
                  <a:lnTo>
                    <a:pt x="1235" y="427"/>
                  </a:lnTo>
                  <a:lnTo>
                    <a:pt x="1222" y="445"/>
                  </a:lnTo>
                  <a:lnTo>
                    <a:pt x="1207" y="458"/>
                  </a:lnTo>
                  <a:lnTo>
                    <a:pt x="1189" y="468"/>
                  </a:lnTo>
                  <a:lnTo>
                    <a:pt x="1179" y="481"/>
                  </a:lnTo>
                  <a:lnTo>
                    <a:pt x="1169" y="493"/>
                  </a:lnTo>
                  <a:lnTo>
                    <a:pt x="1156" y="506"/>
                  </a:lnTo>
                  <a:lnTo>
                    <a:pt x="1144" y="519"/>
                  </a:lnTo>
                  <a:lnTo>
                    <a:pt x="1131" y="531"/>
                  </a:lnTo>
                  <a:lnTo>
                    <a:pt x="1121" y="544"/>
                  </a:lnTo>
                  <a:lnTo>
                    <a:pt x="1108" y="554"/>
                  </a:lnTo>
                  <a:lnTo>
                    <a:pt x="1098" y="562"/>
                  </a:lnTo>
                  <a:lnTo>
                    <a:pt x="1088" y="570"/>
                  </a:lnTo>
                  <a:lnTo>
                    <a:pt x="1077" y="582"/>
                  </a:lnTo>
                  <a:lnTo>
                    <a:pt x="1065" y="595"/>
                  </a:lnTo>
                  <a:lnTo>
                    <a:pt x="1052" y="608"/>
                  </a:lnTo>
                  <a:lnTo>
                    <a:pt x="1034" y="623"/>
                  </a:lnTo>
                  <a:lnTo>
                    <a:pt x="1011" y="638"/>
                  </a:lnTo>
                  <a:lnTo>
                    <a:pt x="983" y="651"/>
                  </a:lnTo>
                  <a:lnTo>
                    <a:pt x="948" y="664"/>
                  </a:lnTo>
                  <a:lnTo>
                    <a:pt x="968" y="669"/>
                  </a:lnTo>
                  <a:lnTo>
                    <a:pt x="953" y="674"/>
                  </a:lnTo>
                  <a:lnTo>
                    <a:pt x="938" y="679"/>
                  </a:lnTo>
                  <a:lnTo>
                    <a:pt x="922" y="684"/>
                  </a:lnTo>
                  <a:lnTo>
                    <a:pt x="907" y="686"/>
                  </a:lnTo>
                  <a:lnTo>
                    <a:pt x="889" y="692"/>
                  </a:lnTo>
                  <a:lnTo>
                    <a:pt x="869" y="694"/>
                  </a:lnTo>
                  <a:lnTo>
                    <a:pt x="849" y="697"/>
                  </a:lnTo>
                  <a:lnTo>
                    <a:pt x="826" y="702"/>
                  </a:lnTo>
                  <a:lnTo>
                    <a:pt x="801" y="704"/>
                  </a:lnTo>
                  <a:lnTo>
                    <a:pt x="780" y="707"/>
                  </a:lnTo>
                  <a:lnTo>
                    <a:pt x="760" y="707"/>
                  </a:lnTo>
                  <a:lnTo>
                    <a:pt x="745" y="707"/>
                  </a:lnTo>
                  <a:lnTo>
                    <a:pt x="727" y="707"/>
                  </a:lnTo>
                  <a:lnTo>
                    <a:pt x="712" y="707"/>
                  </a:lnTo>
                  <a:lnTo>
                    <a:pt x="699" y="709"/>
                  </a:lnTo>
                  <a:lnTo>
                    <a:pt x="684" y="712"/>
                  </a:lnTo>
                  <a:lnTo>
                    <a:pt x="668" y="714"/>
                  </a:lnTo>
                  <a:lnTo>
                    <a:pt x="651" y="717"/>
                  </a:lnTo>
                  <a:lnTo>
                    <a:pt x="633" y="717"/>
                  </a:lnTo>
                  <a:lnTo>
                    <a:pt x="615" y="717"/>
                  </a:lnTo>
                  <a:lnTo>
                    <a:pt x="597" y="714"/>
                  </a:lnTo>
                  <a:lnTo>
                    <a:pt x="579" y="712"/>
                  </a:lnTo>
                  <a:lnTo>
                    <a:pt x="559" y="709"/>
                  </a:lnTo>
                  <a:lnTo>
                    <a:pt x="539" y="704"/>
                  </a:lnTo>
                  <a:lnTo>
                    <a:pt x="516" y="699"/>
                  </a:lnTo>
                  <a:lnTo>
                    <a:pt x="491" y="694"/>
                  </a:lnTo>
                  <a:lnTo>
                    <a:pt x="463" y="686"/>
                  </a:lnTo>
                  <a:lnTo>
                    <a:pt x="435" y="676"/>
                  </a:lnTo>
                  <a:lnTo>
                    <a:pt x="404" y="664"/>
                  </a:lnTo>
                  <a:lnTo>
                    <a:pt x="374" y="646"/>
                  </a:lnTo>
                  <a:lnTo>
                    <a:pt x="346" y="628"/>
                  </a:lnTo>
                  <a:lnTo>
                    <a:pt x="320" y="603"/>
                  </a:lnTo>
                  <a:lnTo>
                    <a:pt x="295" y="603"/>
                  </a:lnTo>
                  <a:lnTo>
                    <a:pt x="275" y="585"/>
                  </a:lnTo>
                  <a:lnTo>
                    <a:pt x="252" y="562"/>
                  </a:lnTo>
                  <a:lnTo>
                    <a:pt x="229" y="536"/>
                  </a:lnTo>
                  <a:lnTo>
                    <a:pt x="203" y="506"/>
                  </a:lnTo>
                  <a:lnTo>
                    <a:pt x="181" y="476"/>
                  </a:lnTo>
                  <a:lnTo>
                    <a:pt x="160" y="442"/>
                  </a:lnTo>
                  <a:lnTo>
                    <a:pt x="142" y="412"/>
                  </a:lnTo>
                  <a:lnTo>
                    <a:pt x="130" y="381"/>
                  </a:lnTo>
                  <a:lnTo>
                    <a:pt x="117" y="366"/>
                  </a:lnTo>
                  <a:lnTo>
                    <a:pt x="99" y="364"/>
                  </a:lnTo>
                  <a:lnTo>
                    <a:pt x="81" y="374"/>
                  </a:lnTo>
                  <a:lnTo>
                    <a:pt x="74" y="402"/>
                  </a:lnTo>
                  <a:lnTo>
                    <a:pt x="71" y="435"/>
                  </a:lnTo>
                  <a:lnTo>
                    <a:pt x="64" y="470"/>
                  </a:lnTo>
                  <a:lnTo>
                    <a:pt x="51" y="503"/>
                  </a:lnTo>
                  <a:lnTo>
                    <a:pt x="31" y="526"/>
                  </a:lnTo>
                  <a:lnTo>
                    <a:pt x="18" y="531"/>
                  </a:lnTo>
                  <a:lnTo>
                    <a:pt x="20" y="519"/>
                  </a:lnTo>
                  <a:lnTo>
                    <a:pt x="28" y="498"/>
                  </a:lnTo>
                  <a:lnTo>
                    <a:pt x="38" y="476"/>
                  </a:lnTo>
                  <a:lnTo>
                    <a:pt x="38" y="458"/>
                  </a:lnTo>
                  <a:lnTo>
                    <a:pt x="33" y="442"/>
                  </a:lnTo>
                  <a:lnTo>
                    <a:pt x="28" y="427"/>
                  </a:lnTo>
                  <a:lnTo>
                    <a:pt x="31" y="409"/>
                  </a:lnTo>
                  <a:lnTo>
                    <a:pt x="36" y="387"/>
                  </a:lnTo>
                  <a:lnTo>
                    <a:pt x="33" y="361"/>
                  </a:lnTo>
                  <a:lnTo>
                    <a:pt x="28" y="336"/>
                  </a:lnTo>
                  <a:lnTo>
                    <a:pt x="23" y="315"/>
                  </a:lnTo>
                  <a:lnTo>
                    <a:pt x="15" y="298"/>
                  </a:lnTo>
                  <a:lnTo>
                    <a:pt x="5" y="277"/>
                  </a:lnTo>
                  <a:lnTo>
                    <a:pt x="0" y="254"/>
                  </a:lnTo>
                  <a:lnTo>
                    <a:pt x="3" y="232"/>
                  </a:lnTo>
                  <a:lnTo>
                    <a:pt x="10" y="196"/>
                  </a:lnTo>
                  <a:lnTo>
                    <a:pt x="13" y="138"/>
                  </a:lnTo>
                  <a:lnTo>
                    <a:pt x="20" y="69"/>
                  </a:lnTo>
                  <a:lnTo>
                    <a:pt x="36" y="0"/>
                  </a:lnTo>
                  <a:close/>
                </a:path>
              </a:pathLst>
            </a:custGeom>
            <a:solidFill>
              <a:schemeClr val="accent1"/>
            </a:solidFill>
            <a:ln w="9525">
              <a:noFill/>
              <a:round/>
              <a:headEnd/>
              <a:tailEnd/>
            </a:ln>
          </p:spPr>
          <p:txBody>
            <a:bodyPr/>
            <a:lstStyle/>
            <a:p>
              <a:endParaRPr lang="it-IT"/>
            </a:p>
          </p:txBody>
        </p:sp>
      </p:grpSp>
      <p:graphicFrame>
        <p:nvGraphicFramePr>
          <p:cNvPr id="4" name="Segnaposto contenuto 3"/>
          <p:cNvGraphicFramePr>
            <a:graphicFrameLocks noGrp="1"/>
          </p:cNvGraphicFramePr>
          <p:nvPr>
            <p:ph sz="quarter" idx="1"/>
          </p:nvPr>
        </p:nvGraphicFramePr>
        <p:xfrm>
          <a:off x="457200" y="1219200"/>
          <a:ext cx="8229600" cy="49371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itolo 1"/>
          <p:cNvSpPr>
            <a:spLocks noGrp="1"/>
          </p:cNvSpPr>
          <p:nvPr>
            <p:ph type="title"/>
          </p:nvPr>
        </p:nvSpPr>
        <p:spPr/>
        <p:txBody>
          <a:bodyPr anchor="ctr"/>
          <a:lstStyle/>
          <a:p>
            <a:pPr algn="ctr"/>
            <a:r>
              <a:rPr lang="it-IT" dirty="0" smtClean="0"/>
              <a:t>La </a:t>
            </a:r>
            <a:r>
              <a:rPr lang="it-IT" b="1" dirty="0" smtClean="0">
                <a:solidFill>
                  <a:srgbClr val="C00000"/>
                </a:solidFill>
              </a:rPr>
              <a:t>rete</a:t>
            </a:r>
            <a:r>
              <a:rPr lang="it-IT" dirty="0" smtClean="0"/>
              <a:t> per la continuità assistenziale</a:t>
            </a:r>
            <a:endParaRPr lang="it-IT"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3568" y="1196752"/>
            <a:ext cx="7772400" cy="1080120"/>
          </a:xfrm>
        </p:spPr>
        <p:txBody>
          <a:bodyPr>
            <a:normAutofit fontScale="90000"/>
          </a:bodyPr>
          <a:lstStyle/>
          <a:p>
            <a:r>
              <a:rPr lang="it-IT" dirty="0" smtClean="0"/>
              <a:t>Rete aziendale di cure palliative </a:t>
            </a:r>
            <a:br>
              <a:rPr lang="it-IT" dirty="0" smtClean="0"/>
            </a:br>
            <a:r>
              <a:rPr lang="it-IT" dirty="0" smtClean="0"/>
              <a:t>- dati di attività per pazienti oncologici</a:t>
            </a:r>
            <a:endParaRPr lang="it-IT" sz="3200" dirty="0"/>
          </a:p>
        </p:txBody>
      </p:sp>
      <p:sp>
        <p:nvSpPr>
          <p:cNvPr id="3" name="Sottotitolo 2"/>
          <p:cNvSpPr>
            <a:spLocks noGrp="1"/>
          </p:cNvSpPr>
          <p:nvPr>
            <p:ph type="subTitle" idx="1"/>
          </p:nvPr>
        </p:nvSpPr>
        <p:spPr>
          <a:xfrm>
            <a:off x="467544" y="2924944"/>
            <a:ext cx="8136904" cy="2713856"/>
          </a:xfrm>
        </p:spPr>
        <p:txBody>
          <a:bodyPr/>
          <a:lstStyle/>
          <a:p>
            <a:endParaRPr lang="it-IT" dirty="0"/>
          </a:p>
        </p:txBody>
      </p:sp>
      <p:graphicFrame>
        <p:nvGraphicFramePr>
          <p:cNvPr id="4" name="Tabella 3"/>
          <p:cNvGraphicFramePr>
            <a:graphicFrameLocks noGrp="1"/>
          </p:cNvGraphicFramePr>
          <p:nvPr/>
        </p:nvGraphicFramePr>
        <p:xfrm>
          <a:off x="467546" y="2924944"/>
          <a:ext cx="8136905" cy="2880320"/>
        </p:xfrm>
        <a:graphic>
          <a:graphicData uri="http://schemas.openxmlformats.org/drawingml/2006/table">
            <a:tbl>
              <a:tblPr firstRow="1" bandRow="1">
                <a:tableStyleId>{5C22544A-7EE6-4342-B048-85BDC9FD1C3A}</a:tableStyleId>
              </a:tblPr>
              <a:tblGrid>
                <a:gridCol w="1162415"/>
                <a:gridCol w="1162415"/>
                <a:gridCol w="1162415"/>
                <a:gridCol w="1337289"/>
                <a:gridCol w="987541"/>
                <a:gridCol w="1162415"/>
                <a:gridCol w="1162415"/>
              </a:tblGrid>
              <a:tr h="720080">
                <a:tc>
                  <a:txBody>
                    <a:bodyPr/>
                    <a:lstStyle/>
                    <a:p>
                      <a:endParaRPr lang="it-IT" dirty="0"/>
                    </a:p>
                  </a:txBody>
                  <a:tcPr/>
                </a:tc>
                <a:tc>
                  <a:txBody>
                    <a:bodyPr/>
                    <a:lstStyle/>
                    <a:p>
                      <a:r>
                        <a:rPr lang="it-IT" dirty="0" smtClean="0">
                          <a:latin typeface="Georgia" pitchFamily="18" charset="0"/>
                        </a:rPr>
                        <a:t>casa</a:t>
                      </a:r>
                      <a:endParaRPr lang="it-IT" dirty="0">
                        <a:latin typeface="Georgia" pitchFamily="18" charset="0"/>
                      </a:endParaRPr>
                    </a:p>
                  </a:txBody>
                  <a:tcPr/>
                </a:tc>
                <a:tc>
                  <a:txBody>
                    <a:bodyPr/>
                    <a:lstStyle/>
                    <a:p>
                      <a:r>
                        <a:rPr lang="it-IT" dirty="0" err="1" smtClean="0">
                          <a:latin typeface="Georgia" pitchFamily="18" charset="0"/>
                        </a:rPr>
                        <a:t>hospice</a:t>
                      </a:r>
                      <a:endParaRPr lang="it-IT" dirty="0">
                        <a:latin typeface="Georgia" pitchFamily="18" charset="0"/>
                      </a:endParaRPr>
                    </a:p>
                  </a:txBody>
                  <a:tcPr/>
                </a:tc>
                <a:tc>
                  <a:txBody>
                    <a:bodyPr/>
                    <a:lstStyle/>
                    <a:p>
                      <a:r>
                        <a:rPr lang="it-IT" dirty="0" smtClean="0">
                          <a:latin typeface="Georgia" pitchFamily="18" charset="0"/>
                        </a:rPr>
                        <a:t>ospedale</a:t>
                      </a:r>
                      <a:endParaRPr lang="it-IT" dirty="0">
                        <a:latin typeface="Georgia" pitchFamily="18" charset="0"/>
                      </a:endParaRPr>
                    </a:p>
                  </a:txBody>
                  <a:tcPr/>
                </a:tc>
                <a:tc>
                  <a:txBody>
                    <a:bodyPr/>
                    <a:lstStyle/>
                    <a:p>
                      <a:r>
                        <a:rPr lang="it-IT" dirty="0" smtClean="0">
                          <a:latin typeface="Georgia" pitchFamily="18" charset="0"/>
                        </a:rPr>
                        <a:t>RSA </a:t>
                      </a:r>
                      <a:endParaRPr lang="it-IT" dirty="0">
                        <a:latin typeface="Georgia" pitchFamily="18" charset="0"/>
                      </a:endParaRPr>
                    </a:p>
                  </a:txBody>
                  <a:tcPr/>
                </a:tc>
                <a:tc>
                  <a:txBody>
                    <a:bodyPr/>
                    <a:lstStyle/>
                    <a:p>
                      <a:r>
                        <a:rPr lang="it-IT" dirty="0" smtClean="0">
                          <a:latin typeface="Georgia" pitchFamily="18" charset="0"/>
                        </a:rPr>
                        <a:t>altro</a:t>
                      </a:r>
                      <a:endParaRPr lang="it-IT" dirty="0">
                        <a:latin typeface="Georgia" pitchFamily="18" charset="0"/>
                      </a:endParaRPr>
                    </a:p>
                  </a:txBody>
                  <a:tcPr/>
                </a:tc>
                <a:tc>
                  <a:txBody>
                    <a:bodyPr/>
                    <a:lstStyle/>
                    <a:p>
                      <a:r>
                        <a:rPr lang="it-IT" dirty="0" smtClean="0">
                          <a:latin typeface="Georgia" pitchFamily="18" charset="0"/>
                        </a:rPr>
                        <a:t>TOTALE</a:t>
                      </a:r>
                      <a:endParaRPr lang="it-IT" dirty="0">
                        <a:latin typeface="Georgia" pitchFamily="18" charset="0"/>
                      </a:endParaRPr>
                    </a:p>
                  </a:txBody>
                  <a:tcPr/>
                </a:tc>
              </a:tr>
              <a:tr h="720080">
                <a:tc>
                  <a:txBody>
                    <a:bodyPr/>
                    <a:lstStyle/>
                    <a:p>
                      <a:r>
                        <a:rPr lang="it-IT" strike="noStrike" dirty="0" smtClean="0">
                          <a:solidFill>
                            <a:schemeClr val="tx1"/>
                          </a:solidFill>
                          <a:latin typeface="Georgia" pitchFamily="18" charset="0"/>
                        </a:rPr>
                        <a:t>2013</a:t>
                      </a:r>
                    </a:p>
                  </a:txBody>
                  <a:tcPr/>
                </a:tc>
                <a:tc>
                  <a:txBody>
                    <a:bodyPr/>
                    <a:lstStyle/>
                    <a:p>
                      <a:r>
                        <a:rPr lang="it-IT" sz="1800" kern="1200" dirty="0" smtClean="0">
                          <a:solidFill>
                            <a:schemeClr val="dk1"/>
                          </a:solidFill>
                          <a:latin typeface="Georgia" pitchFamily="18" charset="0"/>
                          <a:ea typeface="+mn-ea"/>
                          <a:cs typeface="+mn-cs"/>
                        </a:rPr>
                        <a:t>544</a:t>
                      </a:r>
                    </a:p>
                    <a:p>
                      <a:r>
                        <a:rPr lang="it-IT" sz="1600" kern="1200" dirty="0" smtClean="0">
                          <a:solidFill>
                            <a:schemeClr val="dk1"/>
                          </a:solidFill>
                          <a:latin typeface="Georgia" pitchFamily="18" charset="0"/>
                          <a:ea typeface="+mn-ea"/>
                          <a:cs typeface="+mn-cs"/>
                        </a:rPr>
                        <a:t>59,06%</a:t>
                      </a:r>
                      <a:endParaRPr lang="it-IT" sz="1600" dirty="0">
                        <a:latin typeface="Georgia" pitchFamily="18" charset="0"/>
                      </a:endParaRPr>
                    </a:p>
                  </a:txBody>
                  <a:tcPr/>
                </a:tc>
                <a:tc>
                  <a:txBody>
                    <a:bodyPr/>
                    <a:lstStyle/>
                    <a:p>
                      <a:r>
                        <a:rPr lang="it-IT" sz="1800" kern="1200" dirty="0" smtClean="0">
                          <a:solidFill>
                            <a:schemeClr val="dk1"/>
                          </a:solidFill>
                          <a:latin typeface="Georgia" pitchFamily="18" charset="0"/>
                          <a:ea typeface="+mn-ea"/>
                          <a:cs typeface="+mn-cs"/>
                        </a:rPr>
                        <a:t>212 </a:t>
                      </a:r>
                      <a:r>
                        <a:rPr lang="it-IT" sz="1600" kern="1200" dirty="0" smtClean="0">
                          <a:solidFill>
                            <a:schemeClr val="dk1"/>
                          </a:solidFill>
                          <a:latin typeface="Georgia" pitchFamily="18" charset="0"/>
                          <a:ea typeface="+mn-ea"/>
                          <a:cs typeface="+mn-cs"/>
                        </a:rPr>
                        <a:t>23,02%</a:t>
                      </a:r>
                      <a:endParaRPr lang="it-IT" sz="1600" dirty="0">
                        <a:latin typeface="Georgia" pitchFamily="18" charset="0"/>
                      </a:endParaRPr>
                    </a:p>
                  </a:txBody>
                  <a:tcPr/>
                </a:tc>
                <a:tc>
                  <a:txBody>
                    <a:bodyPr/>
                    <a:lstStyle/>
                    <a:p>
                      <a:r>
                        <a:rPr lang="it-IT" sz="1800" kern="1200" dirty="0" smtClean="0">
                          <a:solidFill>
                            <a:schemeClr val="dk1"/>
                          </a:solidFill>
                          <a:latin typeface="Georgia" pitchFamily="18" charset="0"/>
                          <a:ea typeface="+mn-ea"/>
                          <a:cs typeface="+mn-cs"/>
                        </a:rPr>
                        <a:t>148 </a:t>
                      </a:r>
                    </a:p>
                    <a:p>
                      <a:r>
                        <a:rPr lang="it-IT" sz="1800" b="1" kern="1200" dirty="0" smtClean="0">
                          <a:solidFill>
                            <a:schemeClr val="dk1"/>
                          </a:solidFill>
                          <a:latin typeface="Georgia" pitchFamily="18" charset="0"/>
                          <a:ea typeface="+mn-ea"/>
                          <a:cs typeface="+mn-cs"/>
                        </a:rPr>
                        <a:t>16,07%</a:t>
                      </a:r>
                      <a:endParaRPr lang="it-IT" b="1" dirty="0">
                        <a:latin typeface="Georgia" pitchFamily="18" charset="0"/>
                      </a:endParaRPr>
                    </a:p>
                  </a:txBody>
                  <a:tcPr/>
                </a:tc>
                <a:tc>
                  <a:txBody>
                    <a:bodyPr/>
                    <a:lstStyle/>
                    <a:p>
                      <a:r>
                        <a:rPr lang="it-IT" dirty="0" smtClean="0">
                          <a:latin typeface="Georgia" pitchFamily="18" charset="0"/>
                        </a:rPr>
                        <a:t>7</a:t>
                      </a:r>
                      <a:endParaRPr lang="it-IT" dirty="0">
                        <a:latin typeface="Georgia" pitchFamily="18" charset="0"/>
                      </a:endParaRPr>
                    </a:p>
                  </a:txBody>
                  <a:tcPr/>
                </a:tc>
                <a:tc>
                  <a:txBody>
                    <a:bodyPr/>
                    <a:lstStyle/>
                    <a:p>
                      <a:r>
                        <a:rPr lang="it-IT" dirty="0" smtClean="0">
                          <a:latin typeface="Georgia" pitchFamily="18" charset="0"/>
                        </a:rPr>
                        <a:t>10</a:t>
                      </a:r>
                      <a:endParaRPr lang="it-IT" dirty="0">
                        <a:latin typeface="Georgia" pitchFamily="18" charset="0"/>
                      </a:endParaRPr>
                    </a:p>
                  </a:txBody>
                  <a:tcPr/>
                </a:tc>
                <a:tc>
                  <a:txBody>
                    <a:bodyPr/>
                    <a:lstStyle/>
                    <a:p>
                      <a:r>
                        <a:rPr lang="it-IT" sz="1800" kern="1200" dirty="0" smtClean="0">
                          <a:solidFill>
                            <a:srgbClr val="C00000"/>
                          </a:solidFill>
                          <a:latin typeface="Georgia" pitchFamily="18" charset="0"/>
                          <a:ea typeface="+mn-ea"/>
                          <a:cs typeface="+mn-cs"/>
                        </a:rPr>
                        <a:t>921 </a:t>
                      </a:r>
                      <a:r>
                        <a:rPr lang="it-IT" sz="1800" kern="1200" dirty="0" smtClean="0">
                          <a:solidFill>
                            <a:schemeClr val="dk1"/>
                          </a:solidFill>
                          <a:latin typeface="Georgia" pitchFamily="18" charset="0"/>
                          <a:ea typeface="+mn-ea"/>
                          <a:cs typeface="+mn-cs"/>
                        </a:rPr>
                        <a:t>63,21%</a:t>
                      </a:r>
                      <a:endParaRPr lang="it-IT" dirty="0">
                        <a:latin typeface="Georgia" pitchFamily="18" charset="0"/>
                      </a:endParaRPr>
                    </a:p>
                  </a:txBody>
                  <a:tcPr/>
                </a:tc>
              </a:tr>
              <a:tr h="720080">
                <a:tc>
                  <a:txBody>
                    <a:bodyPr/>
                    <a:lstStyle/>
                    <a:p>
                      <a:r>
                        <a:rPr lang="it-IT" dirty="0" smtClean="0">
                          <a:latin typeface="Georgia" pitchFamily="18" charset="0"/>
                        </a:rPr>
                        <a:t>2014</a:t>
                      </a:r>
                      <a:endParaRPr lang="it-IT" dirty="0">
                        <a:latin typeface="Georgia" pitchFamily="18" charset="0"/>
                      </a:endParaRPr>
                    </a:p>
                  </a:txBody>
                  <a:tcPr/>
                </a:tc>
                <a:tc>
                  <a:txBody>
                    <a:bodyPr/>
                    <a:lstStyle/>
                    <a:p>
                      <a:r>
                        <a:rPr lang="it-IT" sz="1800" kern="1200" dirty="0" smtClean="0">
                          <a:solidFill>
                            <a:schemeClr val="dk1"/>
                          </a:solidFill>
                          <a:latin typeface="Georgia" pitchFamily="18" charset="0"/>
                          <a:ea typeface="+mn-ea"/>
                          <a:cs typeface="+mn-cs"/>
                        </a:rPr>
                        <a:t>542 </a:t>
                      </a:r>
                      <a:r>
                        <a:rPr lang="it-IT" sz="1600" kern="1200" dirty="0" smtClean="0">
                          <a:solidFill>
                            <a:schemeClr val="dk1"/>
                          </a:solidFill>
                          <a:latin typeface="Georgia" pitchFamily="18" charset="0"/>
                          <a:ea typeface="+mn-ea"/>
                          <a:cs typeface="+mn-cs"/>
                        </a:rPr>
                        <a:t>56,99%</a:t>
                      </a:r>
                      <a:endParaRPr lang="it-IT" sz="1600" dirty="0">
                        <a:latin typeface="Georgia" pitchFamily="18" charset="0"/>
                      </a:endParaRPr>
                    </a:p>
                  </a:txBody>
                  <a:tcPr/>
                </a:tc>
                <a:tc>
                  <a:txBody>
                    <a:bodyPr/>
                    <a:lstStyle/>
                    <a:p>
                      <a:r>
                        <a:rPr lang="it-IT" sz="1800" kern="1200" dirty="0" smtClean="0">
                          <a:solidFill>
                            <a:schemeClr val="dk1"/>
                          </a:solidFill>
                          <a:latin typeface="Georgia" pitchFamily="18" charset="0"/>
                          <a:ea typeface="+mn-ea"/>
                          <a:cs typeface="+mn-cs"/>
                        </a:rPr>
                        <a:t>252 </a:t>
                      </a:r>
                      <a:r>
                        <a:rPr lang="it-IT" sz="1600" kern="1200" dirty="0" smtClean="0">
                          <a:solidFill>
                            <a:schemeClr val="dk1"/>
                          </a:solidFill>
                          <a:latin typeface="Georgia" pitchFamily="18" charset="0"/>
                          <a:ea typeface="+mn-ea"/>
                          <a:cs typeface="+mn-cs"/>
                        </a:rPr>
                        <a:t>26,50%</a:t>
                      </a:r>
                      <a:endParaRPr lang="it-IT" sz="1600" dirty="0">
                        <a:latin typeface="Georgia" pitchFamily="18" charset="0"/>
                      </a:endParaRPr>
                    </a:p>
                  </a:txBody>
                  <a:tcPr/>
                </a:tc>
                <a:tc>
                  <a:txBody>
                    <a:bodyPr/>
                    <a:lstStyle/>
                    <a:p>
                      <a:r>
                        <a:rPr lang="it-IT" sz="1800" kern="1200" dirty="0" smtClean="0">
                          <a:solidFill>
                            <a:schemeClr val="dk1"/>
                          </a:solidFill>
                          <a:latin typeface="Georgia" pitchFamily="18" charset="0"/>
                          <a:ea typeface="+mn-ea"/>
                          <a:cs typeface="+mn-cs"/>
                        </a:rPr>
                        <a:t>136 </a:t>
                      </a:r>
                    </a:p>
                    <a:p>
                      <a:r>
                        <a:rPr lang="it-IT" sz="1800" b="1" kern="1200" dirty="0" smtClean="0">
                          <a:solidFill>
                            <a:schemeClr val="dk1"/>
                          </a:solidFill>
                          <a:latin typeface="Georgia" pitchFamily="18" charset="0"/>
                          <a:ea typeface="+mn-ea"/>
                          <a:cs typeface="+mn-cs"/>
                        </a:rPr>
                        <a:t>14,30%</a:t>
                      </a:r>
                      <a:endParaRPr lang="it-IT" b="1" dirty="0">
                        <a:latin typeface="Georgia" pitchFamily="18" charset="0"/>
                      </a:endParaRPr>
                    </a:p>
                  </a:txBody>
                  <a:tcPr/>
                </a:tc>
                <a:tc>
                  <a:txBody>
                    <a:bodyPr/>
                    <a:lstStyle/>
                    <a:p>
                      <a:r>
                        <a:rPr lang="it-IT" sz="1800" kern="1200" dirty="0" smtClean="0">
                          <a:solidFill>
                            <a:schemeClr val="dk1"/>
                          </a:solidFill>
                          <a:latin typeface="Georgia" pitchFamily="18" charset="0"/>
                          <a:ea typeface="+mn-ea"/>
                          <a:cs typeface="+mn-cs"/>
                        </a:rPr>
                        <a:t>10 </a:t>
                      </a:r>
                    </a:p>
                    <a:p>
                      <a:r>
                        <a:rPr lang="it-IT" sz="1600" kern="1200" dirty="0" smtClean="0">
                          <a:solidFill>
                            <a:schemeClr val="dk1"/>
                          </a:solidFill>
                          <a:latin typeface="Georgia" pitchFamily="18" charset="0"/>
                          <a:ea typeface="+mn-ea"/>
                          <a:cs typeface="+mn-cs"/>
                        </a:rPr>
                        <a:t>1,05%</a:t>
                      </a:r>
                      <a:endParaRPr lang="it-IT" sz="1600" dirty="0">
                        <a:latin typeface="Georgia" pitchFamily="18" charset="0"/>
                      </a:endParaRPr>
                    </a:p>
                  </a:txBody>
                  <a:tcPr/>
                </a:tc>
                <a:tc>
                  <a:txBody>
                    <a:bodyPr/>
                    <a:lstStyle/>
                    <a:p>
                      <a:r>
                        <a:rPr lang="it-IT" dirty="0" smtClean="0">
                          <a:latin typeface="Georgia" pitchFamily="18" charset="0"/>
                        </a:rPr>
                        <a:t>11</a:t>
                      </a:r>
                      <a:endParaRPr lang="it-IT" dirty="0">
                        <a:latin typeface="Georgia" pitchFamily="18" charset="0"/>
                      </a:endParaRPr>
                    </a:p>
                  </a:txBody>
                  <a:tcPr/>
                </a:tc>
                <a:tc>
                  <a:txBody>
                    <a:bodyPr/>
                    <a:lstStyle/>
                    <a:p>
                      <a:r>
                        <a:rPr lang="it-IT" sz="1800" kern="1200" dirty="0" smtClean="0">
                          <a:solidFill>
                            <a:srgbClr val="C00000"/>
                          </a:solidFill>
                          <a:latin typeface="Georgia" pitchFamily="18" charset="0"/>
                          <a:ea typeface="+mn-ea"/>
                          <a:cs typeface="+mn-cs"/>
                        </a:rPr>
                        <a:t>951 </a:t>
                      </a:r>
                      <a:r>
                        <a:rPr lang="it-IT" sz="1800" kern="1200" dirty="0" smtClean="0">
                          <a:solidFill>
                            <a:schemeClr val="dk1"/>
                          </a:solidFill>
                          <a:latin typeface="Georgia" pitchFamily="18" charset="0"/>
                          <a:ea typeface="+mn-ea"/>
                          <a:cs typeface="+mn-cs"/>
                        </a:rPr>
                        <a:t>65,27%</a:t>
                      </a:r>
                      <a:endParaRPr lang="it-IT" dirty="0">
                        <a:latin typeface="Georgia" pitchFamily="18" charset="0"/>
                      </a:endParaRPr>
                    </a:p>
                  </a:txBody>
                  <a:tcPr/>
                </a:tc>
              </a:tr>
              <a:tr h="720080">
                <a:tc>
                  <a:txBody>
                    <a:bodyPr/>
                    <a:lstStyle/>
                    <a:p>
                      <a:r>
                        <a:rPr lang="it-IT" dirty="0" smtClean="0">
                          <a:latin typeface="Georgia" pitchFamily="18" charset="0"/>
                        </a:rPr>
                        <a:t>2015</a:t>
                      </a:r>
                      <a:endParaRPr lang="it-IT" dirty="0">
                        <a:latin typeface="Georgia" pitchFamily="18" charset="0"/>
                      </a:endParaRPr>
                    </a:p>
                  </a:txBody>
                  <a:tcPr/>
                </a:tc>
                <a:tc>
                  <a:txBody>
                    <a:bodyPr/>
                    <a:lstStyle/>
                    <a:p>
                      <a:r>
                        <a:rPr lang="it-IT" sz="1800" kern="1200" dirty="0" smtClean="0">
                          <a:solidFill>
                            <a:schemeClr val="dk1"/>
                          </a:solidFill>
                          <a:latin typeface="Georgia" pitchFamily="18" charset="0"/>
                          <a:ea typeface="+mn-ea"/>
                          <a:cs typeface="+mn-cs"/>
                        </a:rPr>
                        <a:t>582 </a:t>
                      </a:r>
                    </a:p>
                    <a:p>
                      <a:r>
                        <a:rPr lang="it-IT" sz="1600" kern="1200" dirty="0" smtClean="0">
                          <a:solidFill>
                            <a:schemeClr val="dk1"/>
                          </a:solidFill>
                          <a:latin typeface="Georgia" pitchFamily="18" charset="0"/>
                          <a:ea typeface="+mn-ea"/>
                          <a:cs typeface="+mn-cs"/>
                        </a:rPr>
                        <a:t>58,1%</a:t>
                      </a:r>
                      <a:endParaRPr lang="it-IT" sz="1600" dirty="0">
                        <a:latin typeface="Georgia" pitchFamily="18" charset="0"/>
                      </a:endParaRPr>
                    </a:p>
                  </a:txBody>
                  <a:tcPr/>
                </a:tc>
                <a:tc>
                  <a:txBody>
                    <a:bodyPr/>
                    <a:lstStyle/>
                    <a:p>
                      <a:r>
                        <a:rPr lang="it-IT" sz="1800" kern="1200" dirty="0" smtClean="0">
                          <a:solidFill>
                            <a:schemeClr val="dk1"/>
                          </a:solidFill>
                          <a:latin typeface="Georgia" pitchFamily="18" charset="0"/>
                          <a:ea typeface="+mn-ea"/>
                          <a:cs typeface="+mn-cs"/>
                        </a:rPr>
                        <a:t>255 </a:t>
                      </a:r>
                    </a:p>
                    <a:p>
                      <a:r>
                        <a:rPr lang="it-IT" sz="1600" kern="1200" dirty="0" smtClean="0">
                          <a:solidFill>
                            <a:schemeClr val="dk1"/>
                          </a:solidFill>
                          <a:latin typeface="Georgia" pitchFamily="18" charset="0"/>
                          <a:ea typeface="+mn-ea"/>
                          <a:cs typeface="+mn-cs"/>
                        </a:rPr>
                        <a:t>25,5%</a:t>
                      </a:r>
                      <a:endParaRPr lang="it-IT" sz="1600" dirty="0">
                        <a:latin typeface="Georgia" pitchFamily="18" charset="0"/>
                      </a:endParaRPr>
                    </a:p>
                  </a:txBody>
                  <a:tcPr/>
                </a:tc>
                <a:tc>
                  <a:txBody>
                    <a:bodyPr/>
                    <a:lstStyle/>
                    <a:p>
                      <a:r>
                        <a:rPr lang="it-IT" sz="1800" kern="1200" dirty="0" smtClean="0">
                          <a:solidFill>
                            <a:schemeClr val="dk1"/>
                          </a:solidFill>
                          <a:latin typeface="Georgia" pitchFamily="18" charset="0"/>
                          <a:ea typeface="+mn-ea"/>
                          <a:cs typeface="+mn-cs"/>
                        </a:rPr>
                        <a:t>124 </a:t>
                      </a:r>
                    </a:p>
                    <a:p>
                      <a:r>
                        <a:rPr lang="it-IT" sz="1800" b="1" kern="1200" dirty="0" smtClean="0">
                          <a:solidFill>
                            <a:schemeClr val="dk1"/>
                          </a:solidFill>
                          <a:latin typeface="Georgia" pitchFamily="18" charset="0"/>
                          <a:ea typeface="+mn-ea"/>
                          <a:cs typeface="+mn-cs"/>
                        </a:rPr>
                        <a:t>12,4%</a:t>
                      </a:r>
                      <a:endParaRPr lang="it-IT" b="1" dirty="0">
                        <a:latin typeface="Georgia" pitchFamily="18" charset="0"/>
                      </a:endParaRPr>
                    </a:p>
                  </a:txBody>
                  <a:tcPr/>
                </a:tc>
                <a:tc>
                  <a:txBody>
                    <a:bodyPr/>
                    <a:lstStyle/>
                    <a:p>
                      <a:r>
                        <a:rPr lang="it-IT" sz="1800" kern="1200" dirty="0" smtClean="0">
                          <a:solidFill>
                            <a:schemeClr val="dk1"/>
                          </a:solidFill>
                          <a:latin typeface="Georgia" pitchFamily="18" charset="0"/>
                          <a:ea typeface="+mn-ea"/>
                          <a:cs typeface="+mn-cs"/>
                        </a:rPr>
                        <a:t>32 </a:t>
                      </a:r>
                    </a:p>
                    <a:p>
                      <a:r>
                        <a:rPr lang="it-IT" sz="1600" kern="1200" dirty="0" smtClean="0">
                          <a:solidFill>
                            <a:schemeClr val="dk1"/>
                          </a:solidFill>
                          <a:latin typeface="Georgia" pitchFamily="18" charset="0"/>
                          <a:ea typeface="+mn-ea"/>
                          <a:cs typeface="+mn-cs"/>
                        </a:rPr>
                        <a:t>3,2%</a:t>
                      </a:r>
                      <a:endParaRPr lang="it-IT" sz="1600" dirty="0">
                        <a:latin typeface="Georgia" pitchFamily="18" charset="0"/>
                      </a:endParaRPr>
                    </a:p>
                  </a:txBody>
                  <a:tcPr/>
                </a:tc>
                <a:tc>
                  <a:txBody>
                    <a:bodyPr/>
                    <a:lstStyle/>
                    <a:p>
                      <a:r>
                        <a:rPr lang="it-IT" dirty="0" smtClean="0">
                          <a:latin typeface="Georgia" pitchFamily="18" charset="0"/>
                        </a:rPr>
                        <a:t>16</a:t>
                      </a:r>
                      <a:endParaRPr lang="it-IT" dirty="0">
                        <a:latin typeface="Georgia" pitchFamily="18" charset="0"/>
                      </a:endParaRPr>
                    </a:p>
                  </a:txBody>
                  <a:tcPr/>
                </a:tc>
                <a:tc>
                  <a:txBody>
                    <a:bodyPr/>
                    <a:lstStyle/>
                    <a:p>
                      <a:r>
                        <a:rPr lang="it-IT" sz="1800" kern="1200" dirty="0" smtClean="0">
                          <a:solidFill>
                            <a:srgbClr val="C00000"/>
                          </a:solidFill>
                          <a:latin typeface="Georgia" pitchFamily="18" charset="0"/>
                          <a:ea typeface="+mn-ea"/>
                          <a:cs typeface="+mn-cs"/>
                        </a:rPr>
                        <a:t>1001 </a:t>
                      </a:r>
                      <a:r>
                        <a:rPr lang="it-IT" sz="1800" kern="1200" dirty="0" smtClean="0">
                          <a:solidFill>
                            <a:schemeClr val="dk1"/>
                          </a:solidFill>
                          <a:latin typeface="Georgia" pitchFamily="18" charset="0"/>
                          <a:ea typeface="+mn-ea"/>
                          <a:cs typeface="+mn-cs"/>
                        </a:rPr>
                        <a:t>68,7%</a:t>
                      </a:r>
                      <a:endParaRPr lang="it-IT" dirty="0">
                        <a:latin typeface="Georgia" pitchFamily="18" charset="0"/>
                      </a:endParaRPr>
                    </a:p>
                  </a:txBody>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755576" y="1268760"/>
            <a:ext cx="7772400" cy="1152128"/>
          </a:xfrm>
        </p:spPr>
        <p:txBody>
          <a:bodyPr>
            <a:normAutofit/>
          </a:bodyPr>
          <a:lstStyle/>
          <a:p>
            <a:r>
              <a:rPr lang="it-IT" sz="3200" dirty="0" smtClean="0"/>
              <a:t>Pazienti deceduti in ospedale </a:t>
            </a:r>
            <a:br>
              <a:rPr lang="it-IT" sz="3200" dirty="0" smtClean="0"/>
            </a:br>
            <a:r>
              <a:rPr lang="it-IT" sz="3200" dirty="0" smtClean="0"/>
              <a:t>per neoplasia</a:t>
            </a:r>
            <a:endParaRPr lang="it-IT" sz="3200" dirty="0"/>
          </a:p>
        </p:txBody>
      </p:sp>
      <p:sp>
        <p:nvSpPr>
          <p:cNvPr id="3" name="Sottotitolo 2"/>
          <p:cNvSpPr>
            <a:spLocks noGrp="1"/>
          </p:cNvSpPr>
          <p:nvPr>
            <p:ph type="subTitle" idx="1"/>
          </p:nvPr>
        </p:nvSpPr>
        <p:spPr>
          <a:xfrm>
            <a:off x="251520" y="3140968"/>
            <a:ext cx="8136904" cy="1656184"/>
          </a:xfrm>
        </p:spPr>
        <p:txBody>
          <a:bodyPr>
            <a:normAutofit/>
          </a:bodyPr>
          <a:lstStyle/>
          <a:p>
            <a:endParaRPr lang="it-IT" dirty="0" smtClean="0"/>
          </a:p>
          <a:p>
            <a:endParaRPr lang="it-IT" dirty="0"/>
          </a:p>
          <a:p>
            <a:endParaRPr lang="it-IT" dirty="0" smtClean="0"/>
          </a:p>
          <a:p>
            <a:endParaRPr lang="it-IT" sz="1600" dirty="0"/>
          </a:p>
          <a:p>
            <a:pPr algn="l"/>
            <a:endParaRPr lang="it-IT" sz="1400" dirty="0">
              <a:solidFill>
                <a:schemeClr val="tx1"/>
              </a:solidFill>
            </a:endParaRPr>
          </a:p>
        </p:txBody>
      </p:sp>
      <p:graphicFrame>
        <p:nvGraphicFramePr>
          <p:cNvPr id="6" name="Tabella 5"/>
          <p:cNvGraphicFramePr>
            <a:graphicFrameLocks noGrp="1"/>
          </p:cNvGraphicFramePr>
          <p:nvPr/>
        </p:nvGraphicFramePr>
        <p:xfrm>
          <a:off x="755576" y="3645024"/>
          <a:ext cx="7848872" cy="1576184"/>
        </p:xfrm>
        <a:graphic>
          <a:graphicData uri="http://schemas.openxmlformats.org/drawingml/2006/table">
            <a:tbl>
              <a:tblPr firstRow="1" bandRow="1">
                <a:tableStyleId>{5C22544A-7EE6-4342-B048-85BDC9FD1C3A}</a:tableStyleId>
              </a:tblPr>
              <a:tblGrid>
                <a:gridCol w="3024338"/>
                <a:gridCol w="936104"/>
                <a:gridCol w="1080120"/>
                <a:gridCol w="936104"/>
                <a:gridCol w="936104"/>
                <a:gridCol w="936102"/>
              </a:tblGrid>
              <a:tr h="936104">
                <a:tc>
                  <a:txBody>
                    <a:bodyPr/>
                    <a:lstStyle/>
                    <a:p>
                      <a:r>
                        <a:rPr lang="it-IT" dirty="0" smtClean="0">
                          <a:latin typeface="Georgia" pitchFamily="18" charset="0"/>
                        </a:rPr>
                        <a:t>anno</a:t>
                      </a:r>
                      <a:endParaRPr lang="it-IT" dirty="0">
                        <a:latin typeface="Georgia" pitchFamily="18" charset="0"/>
                      </a:endParaRPr>
                    </a:p>
                  </a:txBody>
                  <a:tcPr/>
                </a:tc>
                <a:tc>
                  <a:txBody>
                    <a:bodyPr/>
                    <a:lstStyle/>
                    <a:p>
                      <a:r>
                        <a:rPr lang="it-IT" dirty="0" smtClean="0">
                          <a:latin typeface="Georgia" pitchFamily="18" charset="0"/>
                        </a:rPr>
                        <a:t>2011</a:t>
                      </a:r>
                      <a:endParaRPr lang="it-IT" dirty="0">
                        <a:latin typeface="Georgia" pitchFamily="18" charset="0"/>
                      </a:endParaRPr>
                    </a:p>
                  </a:txBody>
                  <a:tcPr/>
                </a:tc>
                <a:tc>
                  <a:txBody>
                    <a:bodyPr/>
                    <a:lstStyle/>
                    <a:p>
                      <a:r>
                        <a:rPr lang="it-IT" dirty="0" smtClean="0">
                          <a:latin typeface="Georgia" pitchFamily="18" charset="0"/>
                        </a:rPr>
                        <a:t>2012</a:t>
                      </a:r>
                      <a:endParaRPr lang="it-IT" dirty="0">
                        <a:latin typeface="Georgia" pitchFamily="18" charset="0"/>
                      </a:endParaRPr>
                    </a:p>
                  </a:txBody>
                  <a:tcPr/>
                </a:tc>
                <a:tc>
                  <a:txBody>
                    <a:bodyPr/>
                    <a:lstStyle/>
                    <a:p>
                      <a:r>
                        <a:rPr lang="it-IT" dirty="0" smtClean="0">
                          <a:latin typeface="Georgia" pitchFamily="18" charset="0"/>
                        </a:rPr>
                        <a:t>2014*</a:t>
                      </a:r>
                      <a:endParaRPr lang="it-IT" dirty="0">
                        <a:latin typeface="Georgia" pitchFamily="18" charset="0"/>
                      </a:endParaRPr>
                    </a:p>
                  </a:txBody>
                  <a:tcPr/>
                </a:tc>
                <a:tc>
                  <a:txBody>
                    <a:bodyPr/>
                    <a:lstStyle/>
                    <a:p>
                      <a:r>
                        <a:rPr lang="it-IT" dirty="0" smtClean="0">
                          <a:latin typeface="Georgia" pitchFamily="18" charset="0"/>
                        </a:rPr>
                        <a:t>2015*</a:t>
                      </a:r>
                      <a:endParaRPr lang="it-IT" dirty="0">
                        <a:latin typeface="Georgia" pitchFamily="18" charset="0"/>
                      </a:endParaRPr>
                    </a:p>
                  </a:txBody>
                  <a:tcPr/>
                </a:tc>
                <a:tc>
                  <a:txBody>
                    <a:bodyPr/>
                    <a:lstStyle/>
                    <a:p>
                      <a:r>
                        <a:rPr lang="it-IT" dirty="0" smtClean="0">
                          <a:latin typeface="Georgia" pitchFamily="18" charset="0"/>
                        </a:rPr>
                        <a:t>2016*</a:t>
                      </a:r>
                      <a:endParaRPr lang="it-IT" dirty="0">
                        <a:latin typeface="Georgia" pitchFamily="18" charset="0"/>
                      </a:endParaRPr>
                    </a:p>
                  </a:txBody>
                  <a:tcPr/>
                </a:tc>
              </a:tr>
              <a:tr h="540060">
                <a:tc>
                  <a:txBody>
                    <a:bodyPr/>
                    <a:lstStyle/>
                    <a:p>
                      <a:r>
                        <a:rPr lang="it-IT" sz="1800" kern="1200" dirty="0" smtClean="0">
                          <a:solidFill>
                            <a:schemeClr val="dk1"/>
                          </a:solidFill>
                          <a:latin typeface="Georgia" pitchFamily="18" charset="0"/>
                          <a:ea typeface="+mn-ea"/>
                          <a:cs typeface="+mn-cs"/>
                        </a:rPr>
                        <a:t>Malati neoplastici deceduti in ospedale</a:t>
                      </a:r>
                      <a:endParaRPr lang="it-IT" dirty="0">
                        <a:latin typeface="Georgia" pitchFamily="18" charset="0"/>
                      </a:endParaRPr>
                    </a:p>
                  </a:txBody>
                  <a:tcPr/>
                </a:tc>
                <a:tc>
                  <a:txBody>
                    <a:bodyPr/>
                    <a:lstStyle/>
                    <a:p>
                      <a:r>
                        <a:rPr lang="it-IT" dirty="0" smtClean="0">
                          <a:latin typeface="Georgia" pitchFamily="18" charset="0"/>
                        </a:rPr>
                        <a:t>613</a:t>
                      </a:r>
                      <a:endParaRPr lang="it-IT" dirty="0">
                        <a:latin typeface="Georgia" pitchFamily="18" charset="0"/>
                      </a:endParaRPr>
                    </a:p>
                  </a:txBody>
                  <a:tcPr/>
                </a:tc>
                <a:tc>
                  <a:txBody>
                    <a:bodyPr/>
                    <a:lstStyle/>
                    <a:p>
                      <a:r>
                        <a:rPr lang="it-IT" dirty="0" smtClean="0">
                          <a:latin typeface="Georgia" pitchFamily="18" charset="0"/>
                        </a:rPr>
                        <a:t>575</a:t>
                      </a:r>
                      <a:endParaRPr lang="it-IT" dirty="0">
                        <a:latin typeface="Georgia" pitchFamily="18" charset="0"/>
                      </a:endParaRPr>
                    </a:p>
                  </a:txBody>
                  <a:tcPr/>
                </a:tc>
                <a:tc>
                  <a:txBody>
                    <a:bodyPr/>
                    <a:lstStyle/>
                    <a:p>
                      <a:r>
                        <a:rPr lang="it-IT" dirty="0" smtClean="0">
                          <a:latin typeface="Georgia" pitchFamily="18" charset="0"/>
                        </a:rPr>
                        <a:t>403</a:t>
                      </a:r>
                      <a:endParaRPr lang="it-IT" dirty="0">
                        <a:latin typeface="Georgia" pitchFamily="18" charset="0"/>
                      </a:endParaRPr>
                    </a:p>
                  </a:txBody>
                  <a:tcPr/>
                </a:tc>
                <a:tc>
                  <a:txBody>
                    <a:bodyPr/>
                    <a:lstStyle/>
                    <a:p>
                      <a:r>
                        <a:rPr lang="it-IT" dirty="0" smtClean="0">
                          <a:latin typeface="Georgia" pitchFamily="18" charset="0"/>
                        </a:rPr>
                        <a:t>414</a:t>
                      </a:r>
                      <a:endParaRPr lang="it-IT" dirty="0">
                        <a:latin typeface="Georgia" pitchFamily="18" charset="0"/>
                      </a:endParaRPr>
                    </a:p>
                  </a:txBody>
                  <a:tcPr/>
                </a:tc>
                <a:tc>
                  <a:txBody>
                    <a:bodyPr/>
                    <a:lstStyle/>
                    <a:p>
                      <a:r>
                        <a:rPr lang="it-IT" dirty="0" smtClean="0">
                          <a:latin typeface="Georgia" pitchFamily="18" charset="0"/>
                        </a:rPr>
                        <a:t>306**</a:t>
                      </a:r>
                      <a:endParaRPr lang="it-IT" dirty="0">
                        <a:latin typeface="Georgia" pitchFamily="18" charset="0"/>
                      </a:endParaRPr>
                    </a:p>
                  </a:txBody>
                  <a:tcPr/>
                </a:tc>
              </a:tr>
            </a:tbl>
          </a:graphicData>
        </a:graphic>
      </p:graphicFrame>
      <p:sp>
        <p:nvSpPr>
          <p:cNvPr id="7" name="Rettangolo 6"/>
          <p:cNvSpPr/>
          <p:nvPr/>
        </p:nvSpPr>
        <p:spPr>
          <a:xfrm>
            <a:off x="1187624" y="5301208"/>
            <a:ext cx="6984776" cy="461665"/>
          </a:xfrm>
          <a:prstGeom prst="rect">
            <a:avLst/>
          </a:prstGeom>
        </p:spPr>
        <p:txBody>
          <a:bodyPr wrap="square">
            <a:spAutoFit/>
          </a:bodyPr>
          <a:lstStyle/>
          <a:p>
            <a:r>
              <a:rPr lang="it-IT" sz="1200" dirty="0" smtClean="0">
                <a:latin typeface="Georgia" pitchFamily="18" charset="0"/>
              </a:rPr>
              <a:t>* dato non comprensivo della mortalità ospedaliera extraprovinciale</a:t>
            </a:r>
          </a:p>
          <a:p>
            <a:r>
              <a:rPr lang="it-IT" sz="1200" dirty="0" smtClean="0">
                <a:latin typeface="Georgia" pitchFamily="18" charset="0"/>
              </a:rPr>
              <a:t>** gennaio-novembre</a:t>
            </a:r>
            <a:endParaRPr lang="it-IT" sz="1200" dirty="0">
              <a:latin typeface="Georgia"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95536" y="1124744"/>
            <a:ext cx="8136904" cy="1152128"/>
          </a:xfrm>
        </p:spPr>
        <p:txBody>
          <a:bodyPr>
            <a:normAutofit fontScale="90000"/>
          </a:bodyPr>
          <a:lstStyle/>
          <a:p>
            <a:r>
              <a:rPr lang="it-IT" sz="3200" dirty="0"/>
              <a:t>Giornate di assistenza dalla presa in carico al decesso </a:t>
            </a:r>
            <a:r>
              <a:rPr lang="it-IT" sz="2700" dirty="0"/>
              <a:t>(per 932 persone registrate nel SIT)</a:t>
            </a:r>
            <a:r>
              <a:rPr lang="it-IT" sz="3200" dirty="0"/>
              <a:t>:</a:t>
            </a:r>
            <a:br>
              <a:rPr lang="it-IT" sz="3200" dirty="0"/>
            </a:br>
            <a:endParaRPr lang="it-IT" sz="3200" dirty="0"/>
          </a:p>
        </p:txBody>
      </p:sp>
      <p:sp>
        <p:nvSpPr>
          <p:cNvPr id="3" name="Sottotitolo 2"/>
          <p:cNvSpPr>
            <a:spLocks noGrp="1"/>
          </p:cNvSpPr>
          <p:nvPr>
            <p:ph type="subTitle" idx="1"/>
          </p:nvPr>
        </p:nvSpPr>
        <p:spPr>
          <a:xfrm>
            <a:off x="467544" y="2924944"/>
            <a:ext cx="8136904" cy="2713856"/>
          </a:xfrm>
        </p:spPr>
        <p:txBody>
          <a:bodyPr/>
          <a:lstStyle/>
          <a:p>
            <a:endParaRPr lang="it-IT" dirty="0" smtClean="0"/>
          </a:p>
          <a:p>
            <a:endParaRPr lang="it-IT" dirty="0"/>
          </a:p>
          <a:p>
            <a:endParaRPr lang="it-IT" dirty="0" smtClean="0"/>
          </a:p>
          <a:p>
            <a:endParaRPr lang="it-IT" sz="1600" dirty="0"/>
          </a:p>
        </p:txBody>
      </p:sp>
      <p:graphicFrame>
        <p:nvGraphicFramePr>
          <p:cNvPr id="8" name="Tabella 7"/>
          <p:cNvGraphicFramePr>
            <a:graphicFrameLocks noGrp="1"/>
          </p:cNvGraphicFramePr>
          <p:nvPr/>
        </p:nvGraphicFramePr>
        <p:xfrm>
          <a:off x="1187624" y="2636912"/>
          <a:ext cx="6984776" cy="2808312"/>
        </p:xfrm>
        <a:graphic>
          <a:graphicData uri="http://schemas.openxmlformats.org/drawingml/2006/table">
            <a:tbl>
              <a:tblPr firstRow="1" bandRow="1">
                <a:tableStyleId>{5C22544A-7EE6-4342-B048-85BDC9FD1C3A}</a:tableStyleId>
              </a:tblPr>
              <a:tblGrid>
                <a:gridCol w="1368152"/>
                <a:gridCol w="1296142"/>
                <a:gridCol w="1368152"/>
                <a:gridCol w="1368152"/>
                <a:gridCol w="1584178"/>
              </a:tblGrid>
              <a:tr h="176142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1600" b="1" kern="1200" dirty="0" smtClean="0">
                          <a:solidFill>
                            <a:schemeClr val="lt1"/>
                          </a:solidFill>
                          <a:latin typeface="Georgia" pitchFamily="18" charset="0"/>
                          <a:ea typeface="+mn-ea"/>
                          <a:cs typeface="+mn-cs"/>
                        </a:rPr>
                        <a:t>giornate di assistenza a domicilio 2015</a:t>
                      </a:r>
                      <a:endParaRPr lang="it-IT" sz="1600" dirty="0" smtClean="0">
                        <a:latin typeface="Georgia" pitchFamily="18" charset="0"/>
                      </a:endParaRPr>
                    </a:p>
                    <a:p>
                      <a:endParaRPr lang="it-IT" sz="1600" dirty="0">
                        <a:latin typeface="Georgia"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1600" b="1" kern="1200" dirty="0" smtClean="0">
                          <a:solidFill>
                            <a:schemeClr val="lt1"/>
                          </a:solidFill>
                          <a:latin typeface="Georgia" pitchFamily="18" charset="0"/>
                          <a:ea typeface="+mn-ea"/>
                          <a:cs typeface="+mn-cs"/>
                        </a:rPr>
                        <a:t>Giornate di assistenza in </a:t>
                      </a:r>
                      <a:r>
                        <a:rPr lang="it-IT" sz="1600" b="1" kern="1200" dirty="0" err="1" smtClean="0">
                          <a:solidFill>
                            <a:schemeClr val="lt1"/>
                          </a:solidFill>
                          <a:latin typeface="Georgia" pitchFamily="18" charset="0"/>
                          <a:ea typeface="+mn-ea"/>
                          <a:cs typeface="+mn-cs"/>
                        </a:rPr>
                        <a:t>hospice</a:t>
                      </a:r>
                      <a:r>
                        <a:rPr lang="it-IT" sz="1600" b="1" kern="1200" dirty="0" smtClean="0">
                          <a:solidFill>
                            <a:schemeClr val="lt1"/>
                          </a:solidFill>
                          <a:latin typeface="Georgia" pitchFamily="18" charset="0"/>
                          <a:ea typeface="+mn-ea"/>
                          <a:cs typeface="+mn-cs"/>
                        </a:rPr>
                        <a:t> 2015</a:t>
                      </a:r>
                      <a:endParaRPr lang="it-IT" sz="1600" dirty="0" smtClean="0">
                        <a:latin typeface="Georgia" pitchFamily="18" charset="0"/>
                      </a:endParaRPr>
                    </a:p>
                    <a:p>
                      <a:endParaRPr lang="it-IT" sz="1600" dirty="0">
                        <a:latin typeface="Georgia"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1600" b="1" kern="1200" dirty="0" smtClean="0">
                          <a:solidFill>
                            <a:schemeClr val="lt1"/>
                          </a:solidFill>
                          <a:latin typeface="Georgia" pitchFamily="18" charset="0"/>
                          <a:ea typeface="+mn-ea"/>
                          <a:cs typeface="+mn-cs"/>
                        </a:rPr>
                        <a:t>Giornate di ricovero in ospedale 2015</a:t>
                      </a:r>
                      <a:endParaRPr lang="it-IT" sz="1600" dirty="0" smtClean="0">
                        <a:latin typeface="Georgia" pitchFamily="18" charset="0"/>
                      </a:endParaRPr>
                    </a:p>
                    <a:p>
                      <a:endParaRPr lang="it-IT" sz="1600" dirty="0">
                        <a:latin typeface="Georgia"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1600" b="1" kern="1200" dirty="0" smtClean="0">
                          <a:solidFill>
                            <a:schemeClr val="lt1"/>
                          </a:solidFill>
                          <a:latin typeface="Georgia" pitchFamily="18" charset="0"/>
                          <a:ea typeface="+mn-ea"/>
                          <a:cs typeface="+mn-cs"/>
                        </a:rPr>
                        <a:t>Totale giornate di assistenza 2015</a:t>
                      </a:r>
                      <a:endParaRPr lang="it-IT" sz="1600" dirty="0" smtClean="0">
                        <a:latin typeface="Georgia" pitchFamily="18" charset="0"/>
                      </a:endParaRPr>
                    </a:p>
                    <a:p>
                      <a:endParaRPr lang="it-IT" sz="1600" dirty="0">
                        <a:latin typeface="Georgia"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1600" b="1" kern="1200" dirty="0" smtClean="0">
                          <a:solidFill>
                            <a:schemeClr val="lt1"/>
                          </a:solidFill>
                          <a:latin typeface="Georgia" pitchFamily="18" charset="0"/>
                          <a:ea typeface="+mn-ea"/>
                          <a:cs typeface="+mn-cs"/>
                        </a:rPr>
                        <a:t>Durata media complessiva 2015</a:t>
                      </a:r>
                      <a:endParaRPr lang="it-IT" sz="1600" dirty="0" smtClean="0">
                        <a:latin typeface="Georgia" pitchFamily="18" charset="0"/>
                      </a:endParaRPr>
                    </a:p>
                    <a:p>
                      <a:endParaRPr lang="it-IT" sz="1600" dirty="0">
                        <a:latin typeface="Georgia" pitchFamily="18" charset="0"/>
                      </a:endParaRPr>
                    </a:p>
                  </a:txBody>
                  <a:tcPr/>
                </a:tc>
              </a:tr>
              <a:tr h="1046891">
                <a:tc>
                  <a:txBody>
                    <a:bodyPr/>
                    <a:lstStyle/>
                    <a:p>
                      <a:r>
                        <a:rPr lang="it-IT" sz="1800" dirty="0" smtClean="0">
                          <a:latin typeface="Georgia" pitchFamily="18" charset="0"/>
                        </a:rPr>
                        <a:t>60575</a:t>
                      </a:r>
                      <a:endParaRPr lang="it-IT" sz="1800" dirty="0">
                        <a:latin typeface="Georgia" pitchFamily="18" charset="0"/>
                      </a:endParaRPr>
                    </a:p>
                  </a:txBody>
                  <a:tcPr/>
                </a:tc>
                <a:tc>
                  <a:txBody>
                    <a:bodyPr/>
                    <a:lstStyle/>
                    <a:p>
                      <a:pPr lvl="0"/>
                      <a:r>
                        <a:rPr kumimoji="0" lang="it-IT" sz="1800" kern="1200" dirty="0" smtClean="0">
                          <a:solidFill>
                            <a:schemeClr val="dk1"/>
                          </a:solidFill>
                          <a:latin typeface="Georgia" pitchFamily="18" charset="0"/>
                          <a:ea typeface="+mn-ea"/>
                          <a:cs typeface="+mn-cs"/>
                        </a:rPr>
                        <a:t>2198</a:t>
                      </a:r>
                    </a:p>
                    <a:p>
                      <a:endParaRPr lang="it-IT" sz="1800" dirty="0">
                        <a:latin typeface="Georgia"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1800" kern="1200" dirty="0" smtClean="0">
                          <a:solidFill>
                            <a:schemeClr val="dk1"/>
                          </a:solidFill>
                          <a:latin typeface="Georgia" pitchFamily="18" charset="0"/>
                          <a:ea typeface="+mn-ea"/>
                          <a:cs typeface="+mn-cs"/>
                        </a:rPr>
                        <a:t>4374 </a:t>
                      </a:r>
                    </a:p>
                    <a:p>
                      <a:pPr marL="0" marR="0" indent="0" algn="l" defTabSz="914400" rtl="0" eaLnBrk="1" fontAlgn="auto" latinLnBrk="0" hangingPunct="1">
                        <a:lnSpc>
                          <a:spcPct val="100000"/>
                        </a:lnSpc>
                        <a:spcBef>
                          <a:spcPts val="0"/>
                        </a:spcBef>
                        <a:spcAft>
                          <a:spcPts val="0"/>
                        </a:spcAft>
                        <a:buClrTx/>
                        <a:buSzTx/>
                        <a:buFontTx/>
                        <a:buNone/>
                        <a:tabLst/>
                        <a:defRPr/>
                      </a:pPr>
                      <a:r>
                        <a:rPr lang="it-IT" sz="1800" kern="1200" dirty="0" smtClean="0">
                          <a:solidFill>
                            <a:schemeClr val="dk1"/>
                          </a:solidFill>
                          <a:latin typeface="Georgia" pitchFamily="18" charset="0"/>
                          <a:ea typeface="+mn-ea"/>
                          <a:cs typeface="+mn-cs"/>
                        </a:rPr>
                        <a:t>(7 %)</a:t>
                      </a:r>
                      <a:endParaRPr lang="it-IT" sz="1800" dirty="0" smtClean="0">
                        <a:latin typeface="Georgia" pitchFamily="18" charset="0"/>
                      </a:endParaRPr>
                    </a:p>
                    <a:p>
                      <a:endParaRPr lang="it-IT" sz="1800" dirty="0">
                        <a:latin typeface="Georgia" pitchFamily="18" charset="0"/>
                      </a:endParaRPr>
                    </a:p>
                  </a:txBody>
                  <a:tcPr/>
                </a:tc>
                <a:tc>
                  <a:txBody>
                    <a:bodyPr/>
                    <a:lstStyle/>
                    <a:p>
                      <a:r>
                        <a:rPr lang="it-IT" sz="1800" dirty="0" smtClean="0">
                          <a:latin typeface="Georgia" pitchFamily="18" charset="0"/>
                        </a:rPr>
                        <a:t>67147</a:t>
                      </a:r>
                      <a:endParaRPr lang="it-IT" sz="1800" dirty="0">
                        <a:latin typeface="Georgia" pitchFamily="18" charset="0"/>
                      </a:endParaRPr>
                    </a:p>
                  </a:txBody>
                  <a:tcPr/>
                </a:tc>
                <a:tc>
                  <a:txBody>
                    <a:bodyPr/>
                    <a:lstStyle/>
                    <a:p>
                      <a:r>
                        <a:rPr lang="it-IT" sz="1800" dirty="0" smtClean="0">
                          <a:latin typeface="Georgia" pitchFamily="18" charset="0"/>
                        </a:rPr>
                        <a:t>72 giorni</a:t>
                      </a:r>
                      <a:endParaRPr lang="it-IT" sz="1800" dirty="0">
                        <a:latin typeface="Georgia" pitchFamily="18" charset="0"/>
                      </a:endParaRPr>
                    </a:p>
                  </a:txBody>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404664"/>
            <a:ext cx="8229600" cy="1134616"/>
          </a:xfrm>
        </p:spPr>
        <p:txBody>
          <a:bodyPr>
            <a:normAutofit fontScale="90000"/>
          </a:bodyPr>
          <a:lstStyle/>
          <a:p>
            <a:r>
              <a:rPr lang="it-IT" sz="3200" dirty="0" smtClean="0"/>
              <a:t>Rete aziendale di cure palliative</a:t>
            </a:r>
            <a:br>
              <a:rPr lang="it-IT" sz="3200" dirty="0" smtClean="0"/>
            </a:br>
            <a:r>
              <a:rPr lang="it-IT" sz="2400" i="1" dirty="0" smtClean="0"/>
              <a:t>Pazienti in carico a giugno 2016 </a:t>
            </a:r>
            <a:br>
              <a:rPr lang="it-IT" sz="2400" i="1" dirty="0" smtClean="0"/>
            </a:br>
            <a:r>
              <a:rPr lang="it-IT" sz="2400" i="1" dirty="0" smtClean="0"/>
              <a:t>(seconda settimana, prevalenza)</a:t>
            </a:r>
            <a:endParaRPr lang="it-IT" sz="2400" i="1" dirty="0"/>
          </a:p>
        </p:txBody>
      </p:sp>
      <p:sp>
        <p:nvSpPr>
          <p:cNvPr id="3" name="Sottotitolo 2"/>
          <p:cNvSpPr>
            <a:spLocks noGrp="1"/>
          </p:cNvSpPr>
          <p:nvPr>
            <p:ph sz="quarter" idx="1"/>
          </p:nvPr>
        </p:nvSpPr>
        <p:spPr>
          <a:xfrm>
            <a:off x="457200" y="2204864"/>
            <a:ext cx="8229600" cy="3952096"/>
          </a:xfrm>
        </p:spPr>
        <p:txBody>
          <a:bodyPr>
            <a:normAutofit/>
          </a:bodyPr>
          <a:lstStyle/>
          <a:p>
            <a:pPr algn="l"/>
            <a:r>
              <a:rPr lang="it-IT" sz="2800" dirty="0" smtClean="0">
                <a:solidFill>
                  <a:schemeClr val="tx1"/>
                </a:solidFill>
                <a:latin typeface="Georgia" pitchFamily="18" charset="0"/>
              </a:rPr>
              <a:t>Pazienti oncologici:  230 </a:t>
            </a:r>
            <a:r>
              <a:rPr lang="it-IT" sz="2000" dirty="0" smtClean="0">
                <a:solidFill>
                  <a:schemeClr val="tx1"/>
                </a:solidFill>
                <a:latin typeface="Georgia" pitchFamily="18" charset="0"/>
              </a:rPr>
              <a:t>(40 dei quali, pari al 17 %, ancora in terapia attiva) </a:t>
            </a:r>
          </a:p>
          <a:p>
            <a:pPr algn="l"/>
            <a:r>
              <a:rPr lang="it-IT" sz="2800" dirty="0" smtClean="0">
                <a:solidFill>
                  <a:schemeClr val="tx1"/>
                </a:solidFill>
                <a:latin typeface="Georgia" pitchFamily="18" charset="0"/>
              </a:rPr>
              <a:t>7  bambini </a:t>
            </a:r>
            <a:r>
              <a:rPr lang="it-IT" sz="2000" dirty="0" smtClean="0">
                <a:solidFill>
                  <a:schemeClr val="tx1"/>
                </a:solidFill>
                <a:latin typeface="Georgia" pitchFamily="18" charset="0"/>
              </a:rPr>
              <a:t>(1 oncologico)</a:t>
            </a:r>
          </a:p>
          <a:p>
            <a:pPr algn="l"/>
            <a:r>
              <a:rPr lang="it-IT" sz="2800" dirty="0" smtClean="0">
                <a:solidFill>
                  <a:schemeClr val="tx1"/>
                </a:solidFill>
                <a:latin typeface="Georgia" pitchFamily="18" charset="0"/>
              </a:rPr>
              <a:t>Pazienti non oncologici: 40 </a:t>
            </a:r>
            <a:r>
              <a:rPr lang="it-IT" sz="2200" dirty="0" smtClean="0">
                <a:solidFill>
                  <a:schemeClr val="tx1"/>
                </a:solidFill>
                <a:latin typeface="Georgia" pitchFamily="18" charset="0"/>
              </a:rPr>
              <a:t>(18 SLA, 4 cardiopatici, 4 </a:t>
            </a:r>
            <a:r>
              <a:rPr lang="it-IT" sz="2200" dirty="0" err="1" smtClean="0">
                <a:solidFill>
                  <a:schemeClr val="tx1"/>
                </a:solidFill>
                <a:latin typeface="Georgia" pitchFamily="18" charset="0"/>
              </a:rPr>
              <a:t>insuff</a:t>
            </a:r>
            <a:r>
              <a:rPr lang="it-IT" sz="2200" dirty="0" smtClean="0">
                <a:solidFill>
                  <a:schemeClr val="tx1"/>
                </a:solidFill>
                <a:latin typeface="Georgia" pitchFamily="18" charset="0"/>
              </a:rPr>
              <a:t>. respiratoria, 2 cirrosi scompensata, 1 metabolico, 1 deterioramento cognitivo,  1 distrofia muscolare, 2 sclerosi multipla)</a:t>
            </a:r>
            <a:endParaRPr lang="it-IT" sz="2200" dirty="0">
              <a:solidFill>
                <a:schemeClr val="tx1"/>
              </a:solidFill>
              <a:latin typeface="Georgia"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80928"/>
            <a:ext cx="8229600" cy="2952328"/>
          </a:xfrm>
        </p:spPr>
        <p:txBody>
          <a:bodyPr>
            <a:normAutofit fontScale="90000"/>
          </a:bodyPr>
          <a:lstStyle/>
          <a:p>
            <a:pPr algn="just"/>
            <a:r>
              <a:rPr lang="it-IT" sz="2000" b="1" dirty="0" smtClean="0">
                <a:solidFill>
                  <a:srgbClr val="000000"/>
                </a:solidFill>
                <a:effectLst>
                  <a:outerShdw blurRad="38100" dist="38100" dir="2700000" algn="tl">
                    <a:srgbClr val="C0C0C0"/>
                  </a:outerShdw>
                </a:effectLst>
                <a:latin typeface="Times New Roman" pitchFamily="16" charset="0"/>
              </a:rPr>
              <a:t>Cure Palliative per qualunque patologia evolutiva durante tutto il suo decorso, per ogni età ed in ogni luogo di cura. </a:t>
            </a:r>
            <a:r>
              <a:rPr lang="it-IT" sz="2000" u="sng" dirty="0" smtClean="0">
                <a:solidFill>
                  <a:srgbClr val="000000"/>
                </a:solidFill>
                <a:effectLst>
                  <a:outerShdw blurRad="38100" dist="38100" dir="2700000" algn="tl">
                    <a:srgbClr val="C0C0C0"/>
                  </a:outerShdw>
                </a:effectLst>
                <a:latin typeface="Times New Roman" pitchFamily="16" charset="0"/>
              </a:rPr>
              <a:t>Criterio</a:t>
            </a:r>
            <a:r>
              <a:rPr lang="it-IT" sz="2000" dirty="0" smtClean="0">
                <a:solidFill>
                  <a:srgbClr val="000000"/>
                </a:solidFill>
                <a:latin typeface="Times New Roman" pitchFamily="16" charset="0"/>
              </a:rPr>
              <a:t>: nella Rete locale di Cure Palliative sono definiti piani di intervento per poter garantire cure palliative per qualunque patologia evolutiva durante tutto il suo decorso, per ogni età ed in ogni luogo di cura. I piani devono coinvolgere in modo integrato tutte le risorse disponibili sul territorio, comprese le organizzazioni non profit ed il settore sociale degli Enti Locali.</a:t>
            </a:r>
            <a:br>
              <a:rPr lang="it-IT" sz="2000" dirty="0" smtClean="0">
                <a:solidFill>
                  <a:srgbClr val="000000"/>
                </a:solidFill>
                <a:latin typeface="Times New Roman" pitchFamily="16" charset="0"/>
              </a:rPr>
            </a:br>
            <a:r>
              <a:rPr lang="it-IT" sz="2000" dirty="0" smtClean="0">
                <a:solidFill>
                  <a:srgbClr val="000000"/>
                </a:solidFill>
                <a:latin typeface="Times New Roman" pitchFamily="16" charset="0"/>
              </a:rPr>
              <a:t/>
            </a:r>
            <a:br>
              <a:rPr lang="it-IT" sz="2000" dirty="0" smtClean="0">
                <a:solidFill>
                  <a:srgbClr val="000000"/>
                </a:solidFill>
                <a:latin typeface="Times New Roman" pitchFamily="16" charset="0"/>
              </a:rPr>
            </a:br>
            <a:r>
              <a:rPr lang="it-IT" sz="2000" dirty="0" smtClean="0">
                <a:solidFill>
                  <a:srgbClr val="000000"/>
                </a:solidFill>
                <a:latin typeface="Times New Roman" pitchFamily="16" charset="0"/>
              </a:rPr>
              <a:t/>
            </a:r>
            <a:br>
              <a:rPr lang="it-IT" sz="2000" dirty="0" smtClean="0">
                <a:solidFill>
                  <a:srgbClr val="000000"/>
                </a:solidFill>
                <a:latin typeface="Times New Roman" pitchFamily="16" charset="0"/>
              </a:rPr>
            </a:br>
            <a:endParaRPr lang="it-IT" sz="2000" dirty="0"/>
          </a:p>
        </p:txBody>
      </p:sp>
      <p:pic>
        <p:nvPicPr>
          <p:cNvPr id="3"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95263" y="764704"/>
            <a:ext cx="8631237" cy="122413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pic>
    </p:spTree>
    <p:extLst>
      <p:ext uri="{BB962C8B-B14F-4D97-AF65-F5344CB8AC3E}">
        <p14:creationId xmlns:p14="http://schemas.microsoft.com/office/powerpoint/2010/main" xmlns="" val="31008331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Percorsi avviati </a:t>
            </a:r>
            <a:endParaRPr lang="it-IT" dirty="0"/>
          </a:p>
        </p:txBody>
      </p:sp>
      <p:sp>
        <p:nvSpPr>
          <p:cNvPr id="3" name="Segnaposto contenuto 2"/>
          <p:cNvSpPr>
            <a:spLocks noGrp="1"/>
          </p:cNvSpPr>
          <p:nvPr>
            <p:ph sz="quarter" idx="1"/>
          </p:nvPr>
        </p:nvSpPr>
        <p:spPr/>
        <p:txBody>
          <a:bodyPr>
            <a:normAutofit fontScale="85000" lnSpcReduction="20000"/>
          </a:bodyPr>
          <a:lstStyle/>
          <a:p>
            <a:pPr algn="just"/>
            <a:r>
              <a:rPr lang="it-IT" sz="2800" dirty="0" smtClean="0">
                <a:latin typeface="Georgia" pitchFamily="18" charset="0"/>
              </a:rPr>
              <a:t>Consolidamento dell’attività per i pazienti oncologici</a:t>
            </a:r>
          </a:p>
          <a:p>
            <a:pPr algn="just"/>
            <a:r>
              <a:rPr lang="it-IT" sz="2800" dirty="0" smtClean="0">
                <a:latin typeface="Georgia" pitchFamily="18" charset="0"/>
              </a:rPr>
              <a:t>Collaborazione con le reti </a:t>
            </a:r>
            <a:r>
              <a:rPr lang="it-IT" sz="2800" i="1" dirty="0" smtClean="0">
                <a:latin typeface="Georgia" pitchFamily="18" charset="0"/>
              </a:rPr>
              <a:t>ex </a:t>
            </a:r>
            <a:r>
              <a:rPr lang="it-IT" sz="2800" i="1" dirty="0" err="1" smtClean="0">
                <a:latin typeface="Georgia" pitchFamily="18" charset="0"/>
              </a:rPr>
              <a:t>lege</a:t>
            </a:r>
            <a:r>
              <a:rPr lang="it-IT" sz="2800" i="1" dirty="0" smtClean="0">
                <a:latin typeface="Georgia" pitchFamily="18" charset="0"/>
              </a:rPr>
              <a:t> </a:t>
            </a:r>
            <a:r>
              <a:rPr lang="it-IT" sz="2800" dirty="0" smtClean="0">
                <a:latin typeface="Georgia" pitchFamily="18" charset="0"/>
              </a:rPr>
              <a:t>38/2010 (cure palliative pediatriche e rete aziendale di terapia del dolore)</a:t>
            </a:r>
          </a:p>
          <a:p>
            <a:pPr algn="just"/>
            <a:r>
              <a:rPr lang="it-IT" sz="2800" dirty="0" smtClean="0">
                <a:latin typeface="Georgia" pitchFamily="18" charset="0"/>
              </a:rPr>
              <a:t>Cure simultanee </a:t>
            </a:r>
            <a:r>
              <a:rPr lang="it-IT" sz="2800" dirty="0" err="1" smtClean="0">
                <a:latin typeface="Georgia" pitchFamily="18" charset="0"/>
              </a:rPr>
              <a:t>oncologico-palliative</a:t>
            </a:r>
            <a:endParaRPr lang="it-IT" sz="2800" dirty="0" smtClean="0">
              <a:latin typeface="Georgia" pitchFamily="18" charset="0"/>
            </a:endParaRPr>
          </a:p>
          <a:p>
            <a:pPr algn="just"/>
            <a:r>
              <a:rPr lang="it-IT" sz="2800" dirty="0" smtClean="0">
                <a:latin typeface="Georgia" pitchFamily="18" charset="0"/>
              </a:rPr>
              <a:t>Progetto </a:t>
            </a:r>
            <a:r>
              <a:rPr lang="it-IT" sz="2800" i="1" dirty="0" err="1" smtClean="0">
                <a:latin typeface="Georgia" pitchFamily="18" charset="0"/>
              </a:rPr>
              <a:t>RSA-nodo</a:t>
            </a:r>
            <a:r>
              <a:rPr lang="it-IT" sz="2800" i="1" dirty="0" smtClean="0">
                <a:latin typeface="Georgia" pitchFamily="18" charset="0"/>
              </a:rPr>
              <a:t> delle rete di cure palliative</a:t>
            </a:r>
          </a:p>
          <a:p>
            <a:pPr algn="just"/>
            <a:r>
              <a:rPr lang="it-IT" sz="2800" dirty="0" smtClean="0">
                <a:latin typeface="Georgia" pitchFamily="18" charset="0"/>
              </a:rPr>
              <a:t>Il </a:t>
            </a:r>
            <a:r>
              <a:rPr lang="it-IT" sz="2800" i="1" dirty="0" smtClean="0">
                <a:latin typeface="Georgia" pitchFamily="18" charset="0"/>
              </a:rPr>
              <a:t>«fine-vita» </a:t>
            </a:r>
            <a:r>
              <a:rPr lang="it-IT" sz="2800" dirty="0" smtClean="0">
                <a:latin typeface="Georgia" pitchFamily="18" charset="0"/>
              </a:rPr>
              <a:t>nel dipartimento dei medicina interna</a:t>
            </a:r>
          </a:p>
          <a:p>
            <a:pPr algn="just"/>
            <a:r>
              <a:rPr lang="it-IT" sz="2800" dirty="0" smtClean="0">
                <a:latin typeface="Georgia" pitchFamily="18" charset="0"/>
              </a:rPr>
              <a:t>Coordinamento con la continuità assistenziale</a:t>
            </a:r>
          </a:p>
          <a:p>
            <a:pPr algn="just"/>
            <a:r>
              <a:rPr lang="it-IT" sz="2800" dirty="0" smtClean="0">
                <a:latin typeface="Georgia" pitchFamily="18" charset="0"/>
              </a:rPr>
              <a:t>Sostegno al progetto aziendale sulla ricognizione e sulla certificazione delle competenze infermieristiche</a:t>
            </a:r>
          </a:p>
          <a:p>
            <a:pPr algn="just"/>
            <a:r>
              <a:rPr lang="it-IT" sz="2800" dirty="0" smtClean="0">
                <a:latin typeface="Georgia" pitchFamily="18" charset="0"/>
              </a:rPr>
              <a:t>Percorsi Integrati di Cura (PIC): PDTA SLA e PDTA del paziente con malattia renale cronica avanzata.</a:t>
            </a:r>
          </a:p>
          <a:p>
            <a:pPr algn="just"/>
            <a:r>
              <a:rPr lang="it-IT" sz="2800" dirty="0" smtClean="0">
                <a:latin typeface="Georgia" pitchFamily="18" charset="0"/>
              </a:rPr>
              <a:t>Partecipazione al progetto </a:t>
            </a:r>
            <a:r>
              <a:rPr lang="it-IT" sz="2800" i="1" dirty="0" smtClean="0">
                <a:latin typeface="Georgia" pitchFamily="18" charset="0"/>
              </a:rPr>
              <a:t>Demetra</a:t>
            </a:r>
          </a:p>
          <a:p>
            <a:pPr algn="just"/>
            <a:r>
              <a:rPr lang="it-IT" sz="2800" dirty="0" smtClean="0">
                <a:latin typeface="Georgia" pitchFamily="18" charset="0"/>
              </a:rPr>
              <a:t>Apertura della collaborazione con le pneumologie per le persone con insufficienza respiratoria avanzata </a:t>
            </a:r>
          </a:p>
          <a:p>
            <a:endParaRPr lang="it-IT" dirty="0">
              <a:latin typeface="Georgia"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600" i="1" dirty="0" smtClean="0"/>
              <a:t>Qualche riflessione</a:t>
            </a:r>
            <a:endParaRPr lang="it-IT" sz="3600" i="1" dirty="0"/>
          </a:p>
        </p:txBody>
      </p:sp>
      <p:sp>
        <p:nvSpPr>
          <p:cNvPr id="3" name="Sottotitolo 2"/>
          <p:cNvSpPr>
            <a:spLocks noGrp="1"/>
          </p:cNvSpPr>
          <p:nvPr>
            <p:ph sz="quarter" idx="1"/>
          </p:nvPr>
        </p:nvSpPr>
        <p:spPr/>
        <p:txBody>
          <a:bodyPr>
            <a:normAutofit/>
          </a:bodyPr>
          <a:lstStyle/>
          <a:p>
            <a:pPr lvl="0" algn="l">
              <a:buFont typeface="Arial" pitchFamily="34" charset="0"/>
              <a:buChar char="•"/>
            </a:pPr>
            <a:r>
              <a:rPr lang="it-IT" sz="2400" dirty="0" smtClean="0">
                <a:solidFill>
                  <a:schemeClr val="tx1"/>
                </a:solidFill>
                <a:latin typeface="Georgia" pitchFamily="18" charset="0"/>
              </a:rPr>
              <a:t>La numerosità teoricamente attesa non è affrontabile senza il coinvolgimento diretto e attivo della medicina generale </a:t>
            </a:r>
            <a:r>
              <a:rPr lang="it-IT" sz="2400" i="1" dirty="0" smtClean="0">
                <a:solidFill>
                  <a:schemeClr val="tx1"/>
                </a:solidFill>
                <a:latin typeface="Georgia" pitchFamily="18" charset="0"/>
              </a:rPr>
              <a:t>(modello organizzativo integrato).</a:t>
            </a:r>
            <a:endParaRPr lang="it-IT" sz="2400" dirty="0" smtClean="0">
              <a:solidFill>
                <a:schemeClr val="tx1"/>
              </a:solidFill>
              <a:latin typeface="Georgia" pitchFamily="18" charset="0"/>
            </a:endParaRPr>
          </a:p>
          <a:p>
            <a:pPr algn="l">
              <a:buFont typeface="Arial" panose="020B0604020202020204" pitchFamily="34" charset="0"/>
              <a:buChar char="•"/>
            </a:pPr>
            <a:r>
              <a:rPr lang="it-IT" sz="2400" dirty="0" smtClean="0">
                <a:solidFill>
                  <a:schemeClr val="tx1"/>
                </a:solidFill>
                <a:latin typeface="Georgia" pitchFamily="18" charset="0"/>
              </a:rPr>
              <a:t>L’implementazione delle competenze all’interno delle equipe infermieristiche distrettuali è strategico </a:t>
            </a:r>
            <a:r>
              <a:rPr lang="it-IT" sz="2400" i="1" dirty="0" smtClean="0">
                <a:solidFill>
                  <a:schemeClr val="tx1"/>
                </a:solidFill>
                <a:latin typeface="Georgia" pitchFamily="18" charset="0"/>
              </a:rPr>
              <a:t>(infermiere “dedicato” per formazione, con competenze “certificate”)</a:t>
            </a:r>
            <a:endParaRPr lang="it-IT" sz="2400" dirty="0" smtClean="0">
              <a:solidFill>
                <a:schemeClr val="tx1"/>
              </a:solidFill>
              <a:latin typeface="Georgia" pitchFamily="18" charset="0"/>
            </a:endParaRPr>
          </a:p>
          <a:p>
            <a:pPr algn="l">
              <a:buFont typeface="Arial" panose="020B0604020202020204" pitchFamily="34" charset="0"/>
              <a:buChar char="•"/>
            </a:pPr>
            <a:r>
              <a:rPr lang="it-IT" sz="2400" dirty="0" smtClean="0">
                <a:solidFill>
                  <a:schemeClr val="tx1"/>
                </a:solidFill>
                <a:latin typeface="Georgia" pitchFamily="18" charset="0"/>
              </a:rPr>
              <a:t>L’operatività </a:t>
            </a:r>
            <a:r>
              <a:rPr lang="it-IT" sz="2400" dirty="0">
                <a:solidFill>
                  <a:schemeClr val="tx1"/>
                </a:solidFill>
                <a:latin typeface="Georgia" pitchFamily="18" charset="0"/>
              </a:rPr>
              <a:t>della Rete verte sui Percorsi Integrati di Cura (PIC)  </a:t>
            </a:r>
            <a:endParaRPr lang="it-IT" sz="2400" dirty="0" smtClean="0">
              <a:solidFill>
                <a:schemeClr val="tx1"/>
              </a:solidFill>
              <a:latin typeface="Georgia" pitchFamily="18" charset="0"/>
            </a:endParaRPr>
          </a:p>
          <a:p>
            <a:pPr lvl="0" algn="l">
              <a:buFont typeface="Arial" pitchFamily="34" charset="0"/>
              <a:buChar char="•"/>
            </a:pPr>
            <a:r>
              <a:rPr lang="it-IT" sz="2400" dirty="0" smtClean="0">
                <a:solidFill>
                  <a:schemeClr val="tx1"/>
                </a:solidFill>
                <a:latin typeface="Georgia" pitchFamily="18" charset="0"/>
              </a:rPr>
              <a:t>Dalle cure palliative oncologiche alle cure palliative per tutti i pazienti che ne hanno necessità: quale formazione?</a:t>
            </a:r>
            <a:endParaRPr lang="it-IT" sz="2400" i="1" dirty="0" smtClean="0">
              <a:solidFill>
                <a:schemeClr val="tx1"/>
              </a:solidFill>
              <a:latin typeface="Georgia" pitchFamily="18" charset="0"/>
            </a:endParaRPr>
          </a:p>
          <a:p>
            <a:pPr algn="l"/>
            <a:endParaRPr lang="it-IT" sz="2800" dirty="0"/>
          </a:p>
        </p:txBody>
      </p:sp>
    </p:spTree>
    <p:extLst>
      <p:ext uri="{BB962C8B-B14F-4D97-AF65-F5344CB8AC3E}">
        <p14:creationId xmlns:p14="http://schemas.microsoft.com/office/powerpoint/2010/main" xmlns="" val="417923191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tellite">
  <a:themeElements>
    <a:clrScheme name="Astro">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Satellite">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Satellite">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283</TotalTime>
  <Words>1150</Words>
  <Application>Microsoft Office PowerPoint</Application>
  <PresentationFormat>Presentazione su schermo (4:3)</PresentationFormat>
  <Paragraphs>130</Paragraphs>
  <Slides>9</Slides>
  <Notes>7</Notes>
  <HiddenSlides>0</HiddenSlides>
  <MMClips>0</MMClips>
  <ScaleCrop>false</ScaleCrop>
  <HeadingPairs>
    <vt:vector size="4" baseType="variant">
      <vt:variant>
        <vt:lpstr>Tema</vt:lpstr>
      </vt:variant>
      <vt:variant>
        <vt:i4>1</vt:i4>
      </vt:variant>
      <vt:variant>
        <vt:lpstr>Titoli diapositive</vt:lpstr>
      </vt:variant>
      <vt:variant>
        <vt:i4>9</vt:i4>
      </vt:variant>
    </vt:vector>
  </HeadingPairs>
  <TitlesOfParts>
    <vt:vector size="10" baseType="lpstr">
      <vt:lpstr>Satellite</vt:lpstr>
      <vt:lpstr>LA RETE  PER LE CURE PALLIATIVE  IN TRENTINO </vt:lpstr>
      <vt:lpstr>La rete per la continuità assistenziale</vt:lpstr>
      <vt:lpstr>Rete aziendale di cure palliative  - dati di attività per pazienti oncologici</vt:lpstr>
      <vt:lpstr>Pazienti deceduti in ospedale  per neoplasia</vt:lpstr>
      <vt:lpstr>Giornate di assistenza dalla presa in carico al decesso (per 932 persone registrate nel SIT): </vt:lpstr>
      <vt:lpstr>Rete aziendale di cure palliative Pazienti in carico a giugno 2016  (seconda settimana, prevalenza)</vt:lpstr>
      <vt:lpstr>Cure Palliative per qualunque patologia evolutiva durante tutto il suo decorso, per ogni età ed in ogni luogo di cura. Criterio: nella Rete locale di Cure Palliative sono definiti piani di intervento per poter garantire cure palliative per qualunque patologia evolutiva durante tutto il suo decorso, per ogni età ed in ogni luogo di cura. I piani devono coinvolgere in modo integrato tutte le risorse disponibili sul territorio, comprese le organizzazioni non profit ed il settore sociale degli Enti Locali.   </vt:lpstr>
      <vt:lpstr>Percorsi avviati </vt:lpstr>
      <vt:lpstr>Qualche riflessione</vt:lpstr>
    </vt:vector>
  </TitlesOfParts>
  <Company>A.P.S.S. Trento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5320105</dc:creator>
  <cp:lastModifiedBy>5317325</cp:lastModifiedBy>
  <cp:revision>31</cp:revision>
  <dcterms:created xsi:type="dcterms:W3CDTF">2017-01-11T20:08:01Z</dcterms:created>
  <dcterms:modified xsi:type="dcterms:W3CDTF">2017-01-13T12:46:30Z</dcterms:modified>
</cp:coreProperties>
</file>