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89" r:id="rId2"/>
    <p:sldId id="265" r:id="rId3"/>
    <p:sldId id="278" r:id="rId4"/>
    <p:sldId id="286" r:id="rId5"/>
    <p:sldId id="287" r:id="rId6"/>
    <p:sldId id="282" r:id="rId7"/>
    <p:sldId id="283" r:id="rId8"/>
    <p:sldId id="284" r:id="rId9"/>
    <p:sldId id="285" r:id="rId10"/>
    <p:sldId id="274" r:id="rId11"/>
    <p:sldId id="279" r:id="rId12"/>
    <p:sldId id="281" r:id="rId13"/>
    <p:sldId id="266" r:id="rId14"/>
    <p:sldId id="267" r:id="rId15"/>
    <p:sldId id="268" r:id="rId16"/>
    <p:sldId id="288" r:id="rId17"/>
    <p:sldId id="276" r:id="rId18"/>
    <p:sldId id="290" r:id="rId19"/>
    <p:sldId id="291" r:id="rId2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354" autoAdjust="0"/>
    <p:restoredTop sz="94717" autoAdjust="0"/>
  </p:normalViewPr>
  <p:slideViewPr>
    <p:cSldViewPr>
      <p:cViewPr varScale="1">
        <p:scale>
          <a:sx n="103" d="100"/>
          <a:sy n="103" d="100"/>
        </p:scale>
        <p:origin x="-21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2004" y="-9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_DATI\Documenti\Dati\FOGLI\TTE\BILANCIO\GRAFICI%20PROSPETTI%20CE%20SP%202015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_DATI\Documenti\Dati\FOGLI\TTE\BILANCIO\GRAFICI%20PROSPETTI%20CE%20SP%202015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_DATI\Documenti\Dati\FOGLI\TTE\BILANCIO\GRAFICI%20PROSPETTI%20CE%20SP%202015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_DATI\Documenti\Dati\FOGLI\TTE\BILANCIO\GRAFICI%20PROSPETTI%20CE%20SP%202015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_DATI\Documenti\Dati\FOGLI\TTE\BILANCIO\GRAFICI%20PROSPETTI%20CE%20SP%202015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_DATI\Documenti\Dati\FOGLI\TTE\BILANCIO\GRAFICI%20PROSPETTI%20CE%20SP%202015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_DATI\Documenti\Dati\FOGLI\TTE\BILANCIO\GRAFICI%20PROSPETTI%20CE%20SP%202015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_DATI\Documenti\Dati\FOGLI\TTE\BILANCIO\GRAFICI%20PROSPETTI%20CE%20SP%202015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_DATI\Documenti\Dati\FOGLI\TTE\BILANCIO\GRAFICI%20PROSPETTI%20CE%20SP%202015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_DATI\Documenti\Dati\FOGLI\TTE\BILANCIO\GRAFICI%20PROSPETTI%20CE%20SP%202015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_DATI\Documenti\Dati\FOGLI\TTE\BILANCIO\GRAFICI%20PROSPETTI%20CE%20SP%202015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title>
      <c:tx>
        <c:rich>
          <a:bodyPr/>
          <a:lstStyle/>
          <a:p>
            <a:pPr>
              <a:defRPr sz="2000"/>
            </a:pPr>
            <a:r>
              <a:rPr lang="en-US" sz="2000"/>
              <a:t> KM PERCORSI - TOTALE</a:t>
            </a:r>
          </a:p>
        </c:rich>
      </c:tx>
      <c:layout/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'KM PRODOTTI'!$I$68</c:f>
              <c:strCache>
                <c:ptCount val="1"/>
                <c:pt idx="0">
                  <c:v>KM PERCORSI</c:v>
                </c:pt>
              </c:strCache>
            </c:strRef>
          </c:tx>
          <c:cat>
            <c:numRef>
              <c:f>'KM PRODOTTI'!$J$67:$K$67</c:f>
              <c:numCache>
                <c:formatCode>General</c:formatCode>
                <c:ptCount val="2"/>
                <c:pt idx="0">
                  <c:v>2015</c:v>
                </c:pt>
                <c:pt idx="1">
                  <c:v>2014</c:v>
                </c:pt>
              </c:numCache>
            </c:numRef>
          </c:cat>
          <c:val>
            <c:numRef>
              <c:f>'KM PRODOTTI'!$J$68:$K$68</c:f>
              <c:numCache>
                <c:formatCode>General</c:formatCode>
                <c:ptCount val="2"/>
                <c:pt idx="0">
                  <c:v>22.05</c:v>
                </c:pt>
                <c:pt idx="1">
                  <c:v>21.49</c:v>
                </c:pt>
              </c:numCache>
            </c:numRef>
          </c:val>
        </c:ser>
        <c:shape val="box"/>
        <c:axId val="81291136"/>
        <c:axId val="81292672"/>
        <c:axId val="0"/>
      </c:bar3DChart>
      <c:catAx>
        <c:axId val="81291136"/>
        <c:scaling>
          <c:orientation val="minMax"/>
        </c:scaling>
        <c:axPos val="b"/>
        <c:numFmt formatCode="General" sourceLinked="1"/>
        <c:majorTickMark val="none"/>
        <c:tickLblPos val="nextTo"/>
        <c:crossAx val="81292672"/>
        <c:crosses val="autoZero"/>
        <c:auto val="1"/>
        <c:lblAlgn val="ctr"/>
        <c:lblOffset val="100"/>
      </c:catAx>
      <c:valAx>
        <c:axId val="81292672"/>
        <c:scaling>
          <c:orientation val="minMax"/>
          <c:min val="0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MILIONI</a:t>
                </a:r>
              </a:p>
            </c:rich>
          </c:tx>
          <c:layout/>
        </c:title>
        <c:numFmt formatCode="General" sourceLinked="1"/>
        <c:majorTickMark val="none"/>
        <c:tickLblPos val="nextTo"/>
        <c:crossAx val="81291136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spcBef>
                <a:spcPts val="600"/>
              </a:spcBef>
              <a:defRPr sz="1800"/>
            </a:pPr>
            <a:endParaRPr lang="it-IT"/>
          </a:p>
        </c:txPr>
      </c:dTable>
    </c:plotArea>
    <c:plotVisOnly val="1"/>
  </c:chart>
  <c:spPr>
    <a:solidFill>
      <a:schemeClr val="accent5">
        <a:lumMod val="20000"/>
        <a:lumOff val="80000"/>
      </a:schemeClr>
    </a:solidFill>
  </c:spPr>
  <c:txPr>
    <a:bodyPr/>
    <a:lstStyle/>
    <a:p>
      <a:pPr>
        <a:defRPr sz="1200" b="1" i="0" baseline="0"/>
      </a:pPr>
      <a:endParaRPr lang="it-IT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title>
      <c:tx>
        <c:rich>
          <a:bodyPr/>
          <a:lstStyle/>
          <a:p>
            <a:pPr>
              <a:defRPr sz="2400"/>
            </a:pPr>
            <a:r>
              <a:rPr lang="en-US" sz="2400"/>
              <a:t>RICAVI DA TRAFFICO - ALTRI SERVIZI</a:t>
            </a:r>
          </a:p>
        </c:rich>
      </c:tx>
      <c:layout/>
    </c:title>
    <c:view3D>
      <c:rAngAx val="1"/>
    </c:view3D>
    <c:plotArea>
      <c:layout>
        <c:manualLayout>
          <c:layoutTarget val="inner"/>
          <c:xMode val="edge"/>
          <c:yMode val="edge"/>
          <c:x val="0.12779454621423933"/>
          <c:y val="1.8872552301357124E-2"/>
          <c:w val="0.86788258994060419"/>
          <c:h val="0.71474171043225165"/>
        </c:manualLayout>
      </c:layout>
      <c:bar3DChart>
        <c:barDir val="col"/>
        <c:grouping val="clustered"/>
        <c:ser>
          <c:idx val="0"/>
          <c:order val="0"/>
          <c:tx>
            <c:strRef>
              <c:f>RICAVI!$J$38</c:f>
              <c:strCache>
                <c:ptCount val="1"/>
                <c:pt idx="0">
                  <c:v>2015</c:v>
                </c:pt>
              </c:strCache>
            </c:strRef>
          </c:tx>
          <c:cat>
            <c:strRef>
              <c:f>RICAVI!$I$39:$I$41</c:f>
              <c:strCache>
                <c:ptCount val="3"/>
                <c:pt idx="0">
                  <c:v>Funivia Trento-Sardagna</c:v>
                </c:pt>
                <c:pt idx="1">
                  <c:v>Ferrovia Trento - Male'</c:v>
                </c:pt>
                <c:pt idx="2">
                  <c:v>Ferrovia Trento - Bassano</c:v>
                </c:pt>
              </c:strCache>
            </c:strRef>
          </c:cat>
          <c:val>
            <c:numRef>
              <c:f>RICAVI!$J$39:$J$41</c:f>
              <c:numCache>
                <c:formatCode>General</c:formatCode>
                <c:ptCount val="3"/>
                <c:pt idx="0">
                  <c:v>0.11</c:v>
                </c:pt>
                <c:pt idx="1">
                  <c:v>1.3800000000000001</c:v>
                </c:pt>
                <c:pt idx="2">
                  <c:v>0.99</c:v>
                </c:pt>
              </c:numCache>
            </c:numRef>
          </c:val>
        </c:ser>
        <c:ser>
          <c:idx val="1"/>
          <c:order val="1"/>
          <c:tx>
            <c:strRef>
              <c:f>RICAVI!$K$38</c:f>
              <c:strCache>
                <c:ptCount val="1"/>
                <c:pt idx="0">
                  <c:v>2014</c:v>
                </c:pt>
              </c:strCache>
            </c:strRef>
          </c:tx>
          <c:cat>
            <c:strRef>
              <c:f>RICAVI!$I$39:$I$41</c:f>
              <c:strCache>
                <c:ptCount val="3"/>
                <c:pt idx="0">
                  <c:v>Funivia Trento-Sardagna</c:v>
                </c:pt>
                <c:pt idx="1">
                  <c:v>Ferrovia Trento - Male'</c:v>
                </c:pt>
                <c:pt idx="2">
                  <c:v>Ferrovia Trento - Bassano</c:v>
                </c:pt>
              </c:strCache>
            </c:strRef>
          </c:cat>
          <c:val>
            <c:numRef>
              <c:f>RICAVI!$K$39:$K$41</c:f>
              <c:numCache>
                <c:formatCode>General</c:formatCode>
                <c:ptCount val="3"/>
                <c:pt idx="0" formatCode="0.00">
                  <c:v>0.1</c:v>
                </c:pt>
                <c:pt idx="1">
                  <c:v>1.47</c:v>
                </c:pt>
                <c:pt idx="2">
                  <c:v>0</c:v>
                </c:pt>
              </c:numCache>
            </c:numRef>
          </c:val>
        </c:ser>
        <c:shape val="box"/>
        <c:axId val="83396864"/>
        <c:axId val="83300352"/>
        <c:axId val="0"/>
      </c:bar3DChart>
      <c:catAx>
        <c:axId val="83396864"/>
        <c:scaling>
          <c:orientation val="minMax"/>
        </c:scaling>
        <c:axPos val="b"/>
        <c:numFmt formatCode="General" sourceLinked="1"/>
        <c:majorTickMark val="none"/>
        <c:tickLblPos val="nextTo"/>
        <c:crossAx val="83300352"/>
        <c:crosses val="autoZero"/>
        <c:auto val="1"/>
        <c:lblAlgn val="ctr"/>
        <c:lblOffset val="100"/>
      </c:catAx>
      <c:valAx>
        <c:axId val="83300352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 sz="2000"/>
                </a:pPr>
                <a:r>
                  <a:rPr lang="en-US" sz="2000"/>
                  <a:t>MILIONI DI EURO</a:t>
                </a:r>
              </a:p>
            </c:rich>
          </c:tx>
          <c:layout/>
        </c:title>
        <c:numFmt formatCode="General" sourceLinked="1"/>
        <c:majorTickMark val="none"/>
        <c:tickLblPos val="nextTo"/>
        <c:crossAx val="83396864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spcBef>
                <a:spcPts val="0"/>
              </a:spcBef>
              <a:spcAft>
                <a:spcPts val="600"/>
              </a:spcAft>
              <a:defRPr sz="1600"/>
            </a:pPr>
            <a:endParaRPr lang="it-IT"/>
          </a:p>
        </c:txPr>
      </c:dTable>
    </c:plotArea>
    <c:plotVisOnly val="1"/>
  </c:chart>
  <c:spPr>
    <a:solidFill>
      <a:schemeClr val="accent5">
        <a:lumMod val="20000"/>
        <a:lumOff val="80000"/>
      </a:schemeClr>
    </a:solidFill>
  </c:spPr>
  <c:txPr>
    <a:bodyPr/>
    <a:lstStyle/>
    <a:p>
      <a:pPr>
        <a:defRPr sz="1200" b="1" i="0" baseline="0"/>
      </a:pPr>
      <a:endParaRPr lang="it-IT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title>
      <c:tx>
        <c:rich>
          <a:bodyPr/>
          <a:lstStyle/>
          <a:p>
            <a:pPr>
              <a:defRPr sz="2000"/>
            </a:pPr>
            <a:r>
              <a:rPr lang="en-US" sz="2000"/>
              <a:t>COSTI</a:t>
            </a:r>
            <a:r>
              <a:rPr lang="en-US" sz="2000" baseline="0"/>
              <a:t> DELLA PRODUZIIONE</a:t>
            </a:r>
            <a:endParaRPr lang="en-US" sz="2000"/>
          </a:p>
        </c:rich>
      </c:tx>
      <c:layout/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RICAVI!$J$124</c:f>
              <c:strCache>
                <c:ptCount val="1"/>
                <c:pt idx="0">
                  <c:v>2015</c:v>
                </c:pt>
              </c:strCache>
            </c:strRef>
          </c:tx>
          <c:cat>
            <c:strRef>
              <c:f>RICAVI!$I$125:$I$131</c:f>
              <c:strCache>
                <c:ptCount val="7"/>
                <c:pt idx="0">
                  <c:v>Materie prime</c:v>
                </c:pt>
                <c:pt idx="1">
                  <c:v>Servizi</c:v>
                </c:pt>
                <c:pt idx="2">
                  <c:v>Godimento beni di terzi</c:v>
                </c:pt>
                <c:pt idx="3">
                  <c:v>Personale</c:v>
                </c:pt>
                <c:pt idx="4">
                  <c:v>Ammort.</c:v>
                </c:pt>
                <c:pt idx="5">
                  <c:v>Oneri diversi</c:v>
                </c:pt>
                <c:pt idx="6">
                  <c:v>TOTALE</c:v>
                </c:pt>
              </c:strCache>
            </c:strRef>
          </c:cat>
          <c:val>
            <c:numRef>
              <c:f>RICAVI!$J$125:$J$131</c:f>
              <c:numCache>
                <c:formatCode>General</c:formatCode>
                <c:ptCount val="7"/>
                <c:pt idx="0">
                  <c:v>14.08</c:v>
                </c:pt>
                <c:pt idx="1">
                  <c:v>17.779999999999987</c:v>
                </c:pt>
                <c:pt idx="2">
                  <c:v>10.64</c:v>
                </c:pt>
                <c:pt idx="3">
                  <c:v>51.63</c:v>
                </c:pt>
                <c:pt idx="4" formatCode="0.00">
                  <c:v>0.2</c:v>
                </c:pt>
                <c:pt idx="5">
                  <c:v>0.78</c:v>
                </c:pt>
                <c:pt idx="6" formatCode="_-* #,##0.000_-;\-* #,##0.000_-;_-* &quot;-&quot;??_-;_-@_-">
                  <c:v>95.10799999999999</c:v>
                </c:pt>
              </c:numCache>
            </c:numRef>
          </c:val>
        </c:ser>
        <c:ser>
          <c:idx val="1"/>
          <c:order val="1"/>
          <c:tx>
            <c:strRef>
              <c:f>RICAVI!$K$124</c:f>
              <c:strCache>
                <c:ptCount val="1"/>
                <c:pt idx="0">
                  <c:v>2014</c:v>
                </c:pt>
              </c:strCache>
            </c:strRef>
          </c:tx>
          <c:cat>
            <c:strRef>
              <c:f>RICAVI!$I$125:$I$131</c:f>
              <c:strCache>
                <c:ptCount val="7"/>
                <c:pt idx="0">
                  <c:v>Materie prime</c:v>
                </c:pt>
                <c:pt idx="1">
                  <c:v>Servizi</c:v>
                </c:pt>
                <c:pt idx="2">
                  <c:v>Godimento beni di terzi</c:v>
                </c:pt>
                <c:pt idx="3">
                  <c:v>Personale</c:v>
                </c:pt>
                <c:pt idx="4">
                  <c:v>Ammort.</c:v>
                </c:pt>
                <c:pt idx="5">
                  <c:v>Oneri diversi</c:v>
                </c:pt>
                <c:pt idx="6">
                  <c:v>TOTALE</c:v>
                </c:pt>
              </c:strCache>
            </c:strRef>
          </c:cat>
          <c:val>
            <c:numRef>
              <c:f>RICAVI!$K$125:$K$131</c:f>
              <c:numCache>
                <c:formatCode>0.00</c:formatCode>
                <c:ptCount val="7"/>
                <c:pt idx="0">
                  <c:v>14.88</c:v>
                </c:pt>
                <c:pt idx="1">
                  <c:v>15.38</c:v>
                </c:pt>
                <c:pt idx="2">
                  <c:v>11.3</c:v>
                </c:pt>
                <c:pt idx="3">
                  <c:v>51.17</c:v>
                </c:pt>
                <c:pt idx="4">
                  <c:v>0.15000000000000016</c:v>
                </c:pt>
                <c:pt idx="5" formatCode="General">
                  <c:v>0.81</c:v>
                </c:pt>
                <c:pt idx="6" formatCode="_-* #,##0.000_-;\-* #,##0.000_-;_-* &quot;-&quot;??_-;_-@_-">
                  <c:v>93.7</c:v>
                </c:pt>
              </c:numCache>
            </c:numRef>
          </c:val>
        </c:ser>
        <c:shape val="box"/>
        <c:axId val="83493248"/>
        <c:axId val="83494784"/>
        <c:axId val="0"/>
      </c:bar3DChart>
      <c:catAx>
        <c:axId val="83493248"/>
        <c:scaling>
          <c:orientation val="minMax"/>
        </c:scaling>
        <c:axPos val="b"/>
        <c:numFmt formatCode="General" sourceLinked="1"/>
        <c:majorTickMark val="none"/>
        <c:tickLblPos val="nextTo"/>
        <c:crossAx val="83494784"/>
        <c:crosses val="autoZero"/>
        <c:auto val="1"/>
        <c:lblAlgn val="ctr"/>
        <c:lblOffset val="100"/>
      </c:catAx>
      <c:valAx>
        <c:axId val="83494784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MILIONI DI EURO</a:t>
                </a:r>
              </a:p>
            </c:rich>
          </c:tx>
          <c:layout/>
        </c:title>
        <c:numFmt formatCode="General" sourceLinked="1"/>
        <c:majorTickMark val="none"/>
        <c:tickLblPos val="nextTo"/>
        <c:crossAx val="83493248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</c:chart>
  <c:spPr>
    <a:solidFill>
      <a:schemeClr val="accent5">
        <a:lumMod val="20000"/>
        <a:lumOff val="80000"/>
      </a:schemeClr>
    </a:solidFill>
  </c:spPr>
  <c:txPr>
    <a:bodyPr/>
    <a:lstStyle/>
    <a:p>
      <a:pPr>
        <a:defRPr sz="1200" b="1" i="0" baseline="0"/>
      </a:pPr>
      <a:endParaRPr lang="it-IT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title>
      <c:tx>
        <c:rich>
          <a:bodyPr/>
          <a:lstStyle/>
          <a:p>
            <a:pPr>
              <a:defRPr sz="2000" baseline="0"/>
            </a:pPr>
            <a:r>
              <a:rPr lang="en-US" sz="2000" baseline="0"/>
              <a:t>KM PERCORSI - SERVIZI SU GOMMA </a:t>
            </a:r>
          </a:p>
        </c:rich>
      </c:tx>
      <c:layout/>
    </c:title>
    <c:view3D>
      <c:rAngAx val="1"/>
    </c:view3D>
    <c:plotArea>
      <c:layout>
        <c:manualLayout>
          <c:layoutTarget val="inner"/>
          <c:xMode val="edge"/>
          <c:yMode val="edge"/>
          <c:x val="0.10311010874156153"/>
          <c:y val="0.13330362351200378"/>
          <c:w val="0.89688989125843865"/>
          <c:h val="0.44768210613565984"/>
        </c:manualLayout>
      </c:layout>
      <c:bar3DChart>
        <c:barDir val="col"/>
        <c:grouping val="clustered"/>
        <c:ser>
          <c:idx val="0"/>
          <c:order val="0"/>
          <c:tx>
            <c:strRef>
              <c:f>'KM PRODOTTI'!$J$18</c:f>
              <c:strCache>
                <c:ptCount val="1"/>
                <c:pt idx="0">
                  <c:v>2015</c:v>
                </c:pt>
              </c:strCache>
            </c:strRef>
          </c:tx>
          <c:cat>
            <c:strRef>
              <c:f>'KM PRODOTTI'!$I$19:$I$24</c:f>
              <c:strCache>
                <c:ptCount val="6"/>
                <c:pt idx="0">
                  <c:v>Servizio extraurbano</c:v>
                </c:pt>
                <c:pt idx="1">
                  <c:v>Servizio urbano Trento</c:v>
                </c:pt>
                <c:pt idx="2">
                  <c:v>Servizio urbano Rovereto</c:v>
                </c:pt>
                <c:pt idx="3">
                  <c:v>Servizio urbano Alto Garda</c:v>
                </c:pt>
                <c:pt idx="4">
                  <c:v>Servizio urbano di Pergine</c:v>
                </c:pt>
                <c:pt idx="5">
                  <c:v>Urbano Turistico</c:v>
                </c:pt>
              </c:strCache>
            </c:strRef>
          </c:cat>
          <c:val>
            <c:numRef>
              <c:f>'KM PRODOTTI'!$J$19:$J$24</c:f>
              <c:numCache>
                <c:formatCode>General</c:formatCode>
                <c:ptCount val="6"/>
                <c:pt idx="0">
                  <c:v>12.71</c:v>
                </c:pt>
                <c:pt idx="1">
                  <c:v>5.59</c:v>
                </c:pt>
                <c:pt idx="2">
                  <c:v>1.25</c:v>
                </c:pt>
                <c:pt idx="3">
                  <c:v>0.30000000000000032</c:v>
                </c:pt>
                <c:pt idx="4" formatCode="0.00">
                  <c:v>7.0000000000000021E-2</c:v>
                </c:pt>
                <c:pt idx="5">
                  <c:v>0.79</c:v>
                </c:pt>
              </c:numCache>
            </c:numRef>
          </c:val>
        </c:ser>
        <c:ser>
          <c:idx val="1"/>
          <c:order val="1"/>
          <c:tx>
            <c:strRef>
              <c:f>'KM PRODOTTI'!$K$18</c:f>
              <c:strCache>
                <c:ptCount val="1"/>
                <c:pt idx="0">
                  <c:v>2014</c:v>
                </c:pt>
              </c:strCache>
            </c:strRef>
          </c:tx>
          <c:cat>
            <c:strRef>
              <c:f>'KM PRODOTTI'!$I$19:$I$24</c:f>
              <c:strCache>
                <c:ptCount val="6"/>
                <c:pt idx="0">
                  <c:v>Servizio extraurbano</c:v>
                </c:pt>
                <c:pt idx="1">
                  <c:v>Servizio urbano Trento</c:v>
                </c:pt>
                <c:pt idx="2">
                  <c:v>Servizio urbano Rovereto</c:v>
                </c:pt>
                <c:pt idx="3">
                  <c:v>Servizio urbano Alto Garda</c:v>
                </c:pt>
                <c:pt idx="4">
                  <c:v>Servizio urbano di Pergine</c:v>
                </c:pt>
                <c:pt idx="5">
                  <c:v>Urbano Turistico</c:v>
                </c:pt>
              </c:strCache>
            </c:strRef>
          </c:cat>
          <c:val>
            <c:numRef>
              <c:f>'KM PRODOTTI'!$K$19:$K$24</c:f>
              <c:numCache>
                <c:formatCode>General</c:formatCode>
                <c:ptCount val="6"/>
                <c:pt idx="0">
                  <c:v>12.63</c:v>
                </c:pt>
                <c:pt idx="1">
                  <c:v>5.4</c:v>
                </c:pt>
                <c:pt idx="2">
                  <c:v>1.25</c:v>
                </c:pt>
                <c:pt idx="3">
                  <c:v>0.29000000000000031</c:v>
                </c:pt>
                <c:pt idx="4" formatCode="0.00">
                  <c:v>7.0000000000000021E-2</c:v>
                </c:pt>
                <c:pt idx="5">
                  <c:v>0.83000000000000063</c:v>
                </c:pt>
              </c:numCache>
            </c:numRef>
          </c:val>
        </c:ser>
        <c:shape val="box"/>
        <c:axId val="81382016"/>
        <c:axId val="81383808"/>
        <c:axId val="0"/>
      </c:bar3DChart>
      <c:catAx>
        <c:axId val="81382016"/>
        <c:scaling>
          <c:orientation val="minMax"/>
        </c:scaling>
        <c:axPos val="b"/>
        <c:numFmt formatCode="General" sourceLinked="1"/>
        <c:majorTickMark val="none"/>
        <c:tickLblPos val="nextTo"/>
        <c:crossAx val="81383808"/>
        <c:crosses val="autoZero"/>
        <c:auto val="1"/>
        <c:lblAlgn val="ctr"/>
        <c:lblOffset val="100"/>
      </c:catAx>
      <c:valAx>
        <c:axId val="81383808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MILIONI DI KM</a:t>
                </a:r>
              </a:p>
            </c:rich>
          </c:tx>
          <c:layout/>
        </c:title>
        <c:numFmt formatCode="General" sourceLinked="1"/>
        <c:majorTickMark val="none"/>
        <c:tickLblPos val="nextTo"/>
        <c:crossAx val="81382016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spcBef>
                <a:spcPts val="0"/>
              </a:spcBef>
              <a:spcAft>
                <a:spcPts val="1200"/>
              </a:spcAft>
              <a:defRPr sz="1200"/>
            </a:pPr>
            <a:endParaRPr lang="it-IT"/>
          </a:p>
        </c:txPr>
      </c:dTable>
    </c:plotArea>
    <c:plotVisOnly val="1"/>
  </c:chart>
  <c:spPr>
    <a:solidFill>
      <a:schemeClr val="accent5">
        <a:lumMod val="20000"/>
        <a:lumOff val="80000"/>
      </a:schemeClr>
    </a:solidFill>
  </c:spPr>
  <c:txPr>
    <a:bodyPr/>
    <a:lstStyle/>
    <a:p>
      <a:pPr>
        <a:defRPr sz="1200" b="1" i="0" baseline="0"/>
      </a:pPr>
      <a:endParaRPr lang="it-IT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title>
      <c:tx>
        <c:rich>
          <a:bodyPr/>
          <a:lstStyle/>
          <a:p>
            <a:pPr>
              <a:defRPr sz="2000" baseline="0"/>
            </a:pPr>
            <a:r>
              <a:rPr lang="en-US" sz="2000" baseline="0"/>
              <a:t>KM PERCORSI - FERROVIA</a:t>
            </a:r>
          </a:p>
        </c:rich>
      </c:tx>
      <c:layout/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'KM PRODOTTI'!$J$40</c:f>
              <c:strCache>
                <c:ptCount val="1"/>
                <c:pt idx="0">
                  <c:v>2015</c:v>
                </c:pt>
              </c:strCache>
            </c:strRef>
          </c:tx>
          <c:cat>
            <c:strRef>
              <c:f>'KM PRODOTTI'!$I$41:$I$42</c:f>
              <c:strCache>
                <c:ptCount val="2"/>
                <c:pt idx="0">
                  <c:v>Ferrovia Trento - Male'</c:v>
                </c:pt>
                <c:pt idx="1">
                  <c:v>Ferrovia Trento - Bassano</c:v>
                </c:pt>
              </c:strCache>
            </c:strRef>
          </c:cat>
          <c:val>
            <c:numRef>
              <c:f>'KM PRODOTTI'!$J$41:$J$42</c:f>
              <c:numCache>
                <c:formatCode>General</c:formatCode>
                <c:ptCount val="2"/>
                <c:pt idx="0">
                  <c:v>0.81</c:v>
                </c:pt>
                <c:pt idx="1">
                  <c:v>0.51</c:v>
                </c:pt>
              </c:numCache>
            </c:numRef>
          </c:val>
        </c:ser>
        <c:ser>
          <c:idx val="1"/>
          <c:order val="1"/>
          <c:tx>
            <c:strRef>
              <c:f>'KM PRODOTTI'!$K$40</c:f>
              <c:strCache>
                <c:ptCount val="1"/>
                <c:pt idx="0">
                  <c:v>2014</c:v>
                </c:pt>
              </c:strCache>
            </c:strRef>
          </c:tx>
          <c:cat>
            <c:strRef>
              <c:f>'KM PRODOTTI'!$I$41:$I$42</c:f>
              <c:strCache>
                <c:ptCount val="2"/>
                <c:pt idx="0">
                  <c:v>Ferrovia Trento - Male'</c:v>
                </c:pt>
                <c:pt idx="1">
                  <c:v>Ferrovia Trento - Bassano</c:v>
                </c:pt>
              </c:strCache>
            </c:strRef>
          </c:cat>
          <c:val>
            <c:numRef>
              <c:f>'KM PRODOTTI'!$K$41:$K$42</c:f>
              <c:numCache>
                <c:formatCode>General</c:formatCode>
                <c:ptCount val="2"/>
                <c:pt idx="0">
                  <c:v>0.89</c:v>
                </c:pt>
                <c:pt idx="1">
                  <c:v>0.11</c:v>
                </c:pt>
              </c:numCache>
            </c:numRef>
          </c:val>
        </c:ser>
        <c:shape val="box"/>
        <c:axId val="62283136"/>
        <c:axId val="62289024"/>
        <c:axId val="0"/>
      </c:bar3DChart>
      <c:catAx>
        <c:axId val="62283136"/>
        <c:scaling>
          <c:orientation val="minMax"/>
        </c:scaling>
        <c:axPos val="b"/>
        <c:numFmt formatCode="General" sourceLinked="1"/>
        <c:majorTickMark val="none"/>
        <c:tickLblPos val="nextTo"/>
        <c:crossAx val="62289024"/>
        <c:crosses val="autoZero"/>
        <c:auto val="1"/>
        <c:lblAlgn val="ctr"/>
        <c:lblOffset val="100"/>
      </c:catAx>
      <c:valAx>
        <c:axId val="62289024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MILIONI</a:t>
                </a:r>
              </a:p>
            </c:rich>
          </c:tx>
          <c:layout/>
        </c:title>
        <c:numFmt formatCode="General" sourceLinked="1"/>
        <c:majorTickMark val="none"/>
        <c:tickLblPos val="nextTo"/>
        <c:crossAx val="62283136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spcBef>
                <a:spcPts val="0"/>
              </a:spcBef>
              <a:spcAft>
                <a:spcPts val="600"/>
              </a:spcAft>
              <a:defRPr sz="1400"/>
            </a:pPr>
            <a:endParaRPr lang="it-IT"/>
          </a:p>
        </c:txPr>
      </c:dTable>
    </c:plotArea>
    <c:plotVisOnly val="1"/>
  </c:chart>
  <c:spPr>
    <a:solidFill>
      <a:schemeClr val="accent5">
        <a:lumMod val="20000"/>
        <a:lumOff val="80000"/>
      </a:schemeClr>
    </a:solidFill>
  </c:spPr>
  <c:txPr>
    <a:bodyPr/>
    <a:lstStyle/>
    <a:p>
      <a:pPr>
        <a:defRPr sz="1200" b="1" i="0" baseline="0"/>
      </a:pPr>
      <a:endParaRPr lang="it-IT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rich>
          <a:bodyPr/>
          <a:lstStyle/>
          <a:p>
            <a:pPr>
              <a:defRPr sz="2000"/>
            </a:pPr>
            <a:r>
              <a:rPr lang="en-US" sz="2000"/>
              <a:t>PASSEGGERI - TOTALE</a:t>
            </a:r>
          </a:p>
        </c:rich>
      </c:tx>
      <c:layout/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PASSEGGERI!$I$61</c:f>
              <c:strCache>
                <c:ptCount val="1"/>
                <c:pt idx="0">
                  <c:v>passeggeri</c:v>
                </c:pt>
              </c:strCache>
            </c:strRef>
          </c:tx>
          <c:cat>
            <c:numRef>
              <c:f>PASSEGGERI!$J$60:$K$60</c:f>
              <c:numCache>
                <c:formatCode>General</c:formatCode>
                <c:ptCount val="2"/>
                <c:pt idx="0">
                  <c:v>2015</c:v>
                </c:pt>
                <c:pt idx="1">
                  <c:v>2014</c:v>
                </c:pt>
              </c:numCache>
            </c:numRef>
          </c:cat>
          <c:val>
            <c:numRef>
              <c:f>PASSEGGERI!$J$61:$K$61</c:f>
              <c:numCache>
                <c:formatCode>General</c:formatCode>
                <c:ptCount val="2"/>
                <c:pt idx="0">
                  <c:v>50.230000000000011</c:v>
                </c:pt>
                <c:pt idx="1">
                  <c:v>49.74</c:v>
                </c:pt>
              </c:numCache>
            </c:numRef>
          </c:val>
        </c:ser>
        <c:shape val="box"/>
        <c:axId val="62324096"/>
        <c:axId val="82850944"/>
        <c:axId val="0"/>
      </c:bar3DChart>
      <c:catAx>
        <c:axId val="62324096"/>
        <c:scaling>
          <c:orientation val="minMax"/>
        </c:scaling>
        <c:axPos val="b"/>
        <c:numFmt formatCode="General" sourceLinked="1"/>
        <c:majorTickMark val="none"/>
        <c:tickLblPos val="nextTo"/>
        <c:crossAx val="82850944"/>
        <c:crosses val="autoZero"/>
        <c:auto val="1"/>
        <c:lblAlgn val="ctr"/>
        <c:lblOffset val="100"/>
      </c:catAx>
      <c:valAx>
        <c:axId val="82850944"/>
        <c:scaling>
          <c:orientation val="minMax"/>
          <c:min val="0"/>
        </c:scaling>
        <c:axPos val="l"/>
        <c:majorGridlines/>
        <c:title>
          <c:tx>
            <c:rich>
              <a:bodyPr/>
              <a:lstStyle/>
              <a:p>
                <a:pPr>
                  <a:defRPr sz="2000"/>
                </a:pPr>
                <a:r>
                  <a:rPr lang="en-US" sz="2000"/>
                  <a:t>MILIONI</a:t>
                </a:r>
              </a:p>
            </c:rich>
          </c:tx>
          <c:layout/>
        </c:title>
        <c:numFmt formatCode="General" sourceLinked="1"/>
        <c:majorTickMark val="none"/>
        <c:tickLblPos val="nextTo"/>
        <c:crossAx val="62324096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spcBef>
                <a:spcPts val="600"/>
              </a:spcBef>
              <a:defRPr sz="2000"/>
            </a:pPr>
            <a:endParaRPr lang="it-IT"/>
          </a:p>
        </c:txPr>
      </c:dTable>
    </c:plotArea>
    <c:plotVisOnly val="1"/>
  </c:chart>
  <c:spPr>
    <a:solidFill>
      <a:schemeClr val="accent5">
        <a:lumMod val="20000"/>
        <a:lumOff val="80000"/>
      </a:schemeClr>
    </a:solidFill>
  </c:spPr>
  <c:txPr>
    <a:bodyPr/>
    <a:lstStyle/>
    <a:p>
      <a:pPr>
        <a:defRPr sz="1200" b="1" i="0" baseline="0"/>
      </a:pPr>
      <a:endParaRPr lang="it-IT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title>
      <c:tx>
        <c:rich>
          <a:bodyPr/>
          <a:lstStyle/>
          <a:p>
            <a:pPr>
              <a:defRPr sz="2000"/>
            </a:pPr>
            <a:r>
              <a:rPr lang="en-US" sz="2000"/>
              <a:t>PASSEGGERI - SERVIZI SU GOMMA</a:t>
            </a:r>
          </a:p>
        </c:rich>
      </c:tx>
      <c:layout/>
    </c:title>
    <c:view3D>
      <c:rAngAx val="1"/>
    </c:view3D>
    <c:plotArea>
      <c:layout>
        <c:manualLayout>
          <c:layoutTarget val="inner"/>
          <c:xMode val="edge"/>
          <c:yMode val="edge"/>
          <c:x val="0.1013882376963179"/>
          <c:y val="0.16572463768115939"/>
          <c:w val="0.87936417090483376"/>
          <c:h val="0.5097286888052035"/>
        </c:manualLayout>
      </c:layout>
      <c:bar3DChart>
        <c:barDir val="col"/>
        <c:grouping val="clustered"/>
        <c:ser>
          <c:idx val="0"/>
          <c:order val="0"/>
          <c:tx>
            <c:strRef>
              <c:f>PASSEGGERI!$J$10</c:f>
              <c:strCache>
                <c:ptCount val="1"/>
                <c:pt idx="0">
                  <c:v>2015</c:v>
                </c:pt>
              </c:strCache>
            </c:strRef>
          </c:tx>
          <c:cat>
            <c:strRef>
              <c:f>PASSEGGERI!$I$11:$I$16</c:f>
              <c:strCache>
                <c:ptCount val="6"/>
                <c:pt idx="0">
                  <c:v>Servizio extraurbano</c:v>
                </c:pt>
                <c:pt idx="1">
                  <c:v>Servizio urbano Trento</c:v>
                </c:pt>
                <c:pt idx="2">
                  <c:v>Servizio urbano Rovereto</c:v>
                </c:pt>
                <c:pt idx="3">
                  <c:v>Servizio urbano Alto Garda</c:v>
                </c:pt>
                <c:pt idx="4">
                  <c:v>Servizio urbano di Pergine</c:v>
                </c:pt>
                <c:pt idx="5">
                  <c:v>Urbano Turistico</c:v>
                </c:pt>
              </c:strCache>
            </c:strRef>
          </c:cat>
          <c:val>
            <c:numRef>
              <c:f>PASSEGGERI!$J$11:$J$16</c:f>
              <c:numCache>
                <c:formatCode>General</c:formatCode>
                <c:ptCount val="6"/>
                <c:pt idx="0">
                  <c:v>19.23</c:v>
                </c:pt>
                <c:pt idx="1">
                  <c:v>20.16</c:v>
                </c:pt>
                <c:pt idx="2">
                  <c:v>4.51</c:v>
                </c:pt>
                <c:pt idx="3">
                  <c:v>1.6900000000000013</c:v>
                </c:pt>
                <c:pt idx="4" formatCode="0.00">
                  <c:v>0.21000000000000016</c:v>
                </c:pt>
                <c:pt idx="5">
                  <c:v>0.51</c:v>
                </c:pt>
              </c:numCache>
            </c:numRef>
          </c:val>
        </c:ser>
        <c:ser>
          <c:idx val="1"/>
          <c:order val="1"/>
          <c:tx>
            <c:strRef>
              <c:f>PASSEGGERI!$K$10</c:f>
              <c:strCache>
                <c:ptCount val="1"/>
                <c:pt idx="0">
                  <c:v>2014</c:v>
                </c:pt>
              </c:strCache>
            </c:strRef>
          </c:tx>
          <c:cat>
            <c:strRef>
              <c:f>PASSEGGERI!$I$11:$I$16</c:f>
              <c:strCache>
                <c:ptCount val="6"/>
                <c:pt idx="0">
                  <c:v>Servizio extraurbano</c:v>
                </c:pt>
                <c:pt idx="1">
                  <c:v>Servizio urbano Trento</c:v>
                </c:pt>
                <c:pt idx="2">
                  <c:v>Servizio urbano Rovereto</c:v>
                </c:pt>
                <c:pt idx="3">
                  <c:v>Servizio urbano Alto Garda</c:v>
                </c:pt>
                <c:pt idx="4">
                  <c:v>Servizio urbano di Pergine</c:v>
                </c:pt>
                <c:pt idx="5">
                  <c:v>Urbano Turistico</c:v>
                </c:pt>
              </c:strCache>
            </c:strRef>
          </c:cat>
          <c:val>
            <c:numRef>
              <c:f>PASSEGGERI!$K$11:$K$16</c:f>
              <c:numCache>
                <c:formatCode>General</c:formatCode>
                <c:ptCount val="6"/>
                <c:pt idx="0">
                  <c:v>19.03</c:v>
                </c:pt>
                <c:pt idx="1">
                  <c:v>20.58</c:v>
                </c:pt>
                <c:pt idx="2">
                  <c:v>4.63</c:v>
                </c:pt>
                <c:pt idx="3">
                  <c:v>1.61</c:v>
                </c:pt>
                <c:pt idx="4" formatCode="0.00">
                  <c:v>0.2</c:v>
                </c:pt>
                <c:pt idx="5">
                  <c:v>0.72000000000000064</c:v>
                </c:pt>
              </c:numCache>
            </c:numRef>
          </c:val>
        </c:ser>
        <c:shape val="box"/>
        <c:axId val="82887040"/>
        <c:axId val="82888576"/>
        <c:axId val="0"/>
      </c:bar3DChart>
      <c:catAx>
        <c:axId val="82887040"/>
        <c:scaling>
          <c:orientation val="minMax"/>
        </c:scaling>
        <c:axPos val="b"/>
        <c:numFmt formatCode="General" sourceLinked="1"/>
        <c:majorTickMark val="none"/>
        <c:tickLblPos val="nextTo"/>
        <c:crossAx val="82888576"/>
        <c:crosses val="autoZero"/>
        <c:auto val="1"/>
        <c:lblAlgn val="ctr"/>
        <c:lblOffset val="100"/>
      </c:catAx>
      <c:valAx>
        <c:axId val="82888576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MILIONI</a:t>
                </a:r>
              </a:p>
            </c:rich>
          </c:tx>
          <c:layout/>
        </c:title>
        <c:numFmt formatCode="General" sourceLinked="1"/>
        <c:majorTickMark val="none"/>
        <c:tickLblPos val="nextTo"/>
        <c:crossAx val="82887040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</c:chart>
  <c:spPr>
    <a:solidFill>
      <a:schemeClr val="accent5">
        <a:lumMod val="20000"/>
        <a:lumOff val="80000"/>
      </a:schemeClr>
    </a:solidFill>
  </c:spPr>
  <c:txPr>
    <a:bodyPr/>
    <a:lstStyle/>
    <a:p>
      <a:pPr>
        <a:defRPr sz="1200" b="1" i="0" baseline="0"/>
      </a:pPr>
      <a:endParaRPr lang="it-IT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rich>
          <a:bodyPr/>
          <a:lstStyle/>
          <a:p>
            <a:pPr>
              <a:defRPr sz="2000"/>
            </a:pPr>
            <a:r>
              <a:rPr lang="en-US" sz="2000"/>
              <a:t>PASSEGGERI - ALTRI SERVIZI</a:t>
            </a:r>
          </a:p>
        </c:rich>
      </c:tx>
      <c:layout/>
    </c:title>
    <c:view3D>
      <c:rAngAx val="1"/>
    </c:view3D>
    <c:plotArea>
      <c:layout>
        <c:manualLayout>
          <c:layoutTarget val="inner"/>
          <c:xMode val="edge"/>
          <c:yMode val="edge"/>
          <c:x val="9.8396519879459701E-2"/>
          <c:y val="0.1283479339093139"/>
          <c:w val="0.82752940604646663"/>
          <c:h val="0.53300634583181361"/>
        </c:manualLayout>
      </c:layout>
      <c:bar3DChart>
        <c:barDir val="col"/>
        <c:grouping val="clustered"/>
        <c:ser>
          <c:idx val="0"/>
          <c:order val="0"/>
          <c:tx>
            <c:strRef>
              <c:f>PASSEGGERI!$J$32</c:f>
              <c:strCache>
                <c:ptCount val="1"/>
                <c:pt idx="0">
                  <c:v>2015</c:v>
                </c:pt>
              </c:strCache>
            </c:strRef>
          </c:tx>
          <c:cat>
            <c:strRef>
              <c:f>PASSEGGERI!$I$33:$I$35</c:f>
              <c:strCache>
                <c:ptCount val="3"/>
                <c:pt idx="0">
                  <c:v>Funivia Trento-Sardagna</c:v>
                </c:pt>
                <c:pt idx="1">
                  <c:v>Ferrovia Trento - Male'</c:v>
                </c:pt>
                <c:pt idx="2">
                  <c:v>Ferrovia Trento - Bassano</c:v>
                </c:pt>
              </c:strCache>
            </c:strRef>
          </c:cat>
          <c:val>
            <c:numRef>
              <c:f>PASSEGGERI!$J$33:$J$35</c:f>
              <c:numCache>
                <c:formatCode>General</c:formatCode>
                <c:ptCount val="3"/>
                <c:pt idx="0">
                  <c:v>0.13</c:v>
                </c:pt>
                <c:pt idx="1">
                  <c:v>2.82</c:v>
                </c:pt>
                <c:pt idx="2">
                  <c:v>0.97000000000000064</c:v>
                </c:pt>
              </c:numCache>
            </c:numRef>
          </c:val>
        </c:ser>
        <c:ser>
          <c:idx val="1"/>
          <c:order val="1"/>
          <c:tx>
            <c:strRef>
              <c:f>PASSEGGERI!$K$32</c:f>
              <c:strCache>
                <c:ptCount val="1"/>
                <c:pt idx="0">
                  <c:v>2014</c:v>
                </c:pt>
              </c:strCache>
            </c:strRef>
          </c:tx>
          <c:cat>
            <c:strRef>
              <c:f>PASSEGGERI!$I$33:$I$35</c:f>
              <c:strCache>
                <c:ptCount val="3"/>
                <c:pt idx="0">
                  <c:v>Funivia Trento-Sardagna</c:v>
                </c:pt>
                <c:pt idx="1">
                  <c:v>Ferrovia Trento - Male'</c:v>
                </c:pt>
                <c:pt idx="2">
                  <c:v>Ferrovia Trento - Bassano</c:v>
                </c:pt>
              </c:strCache>
            </c:strRef>
          </c:cat>
          <c:val>
            <c:numRef>
              <c:f>PASSEGGERI!$K$33:$K$35</c:f>
              <c:numCache>
                <c:formatCode>General</c:formatCode>
                <c:ptCount val="3"/>
                <c:pt idx="0">
                  <c:v>0.13</c:v>
                </c:pt>
                <c:pt idx="1">
                  <c:v>2.8499999999999988</c:v>
                </c:pt>
                <c:pt idx="2">
                  <c:v>0</c:v>
                </c:pt>
              </c:numCache>
            </c:numRef>
          </c:val>
        </c:ser>
        <c:shape val="box"/>
        <c:axId val="82916480"/>
        <c:axId val="82918016"/>
        <c:axId val="0"/>
      </c:bar3DChart>
      <c:catAx>
        <c:axId val="82916480"/>
        <c:scaling>
          <c:orientation val="minMax"/>
        </c:scaling>
        <c:axPos val="b"/>
        <c:numFmt formatCode="General" sourceLinked="1"/>
        <c:majorTickMark val="none"/>
        <c:tickLblPos val="nextTo"/>
        <c:crossAx val="82918016"/>
        <c:crosses val="autoZero"/>
        <c:auto val="1"/>
        <c:lblAlgn val="ctr"/>
        <c:lblOffset val="100"/>
      </c:catAx>
      <c:valAx>
        <c:axId val="82918016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MILIONI</a:t>
                </a:r>
              </a:p>
            </c:rich>
          </c:tx>
          <c:layout/>
        </c:title>
        <c:numFmt formatCode="General" sourceLinked="1"/>
        <c:majorTickMark val="none"/>
        <c:tickLblPos val="nextTo"/>
        <c:crossAx val="82916480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spcBef>
                <a:spcPts val="600"/>
              </a:spcBef>
              <a:spcAft>
                <a:spcPts val="600"/>
              </a:spcAft>
              <a:defRPr sz="1800"/>
            </a:pPr>
            <a:endParaRPr lang="it-IT"/>
          </a:p>
        </c:txPr>
      </c:dTable>
    </c:plotArea>
    <c:plotVisOnly val="1"/>
  </c:chart>
  <c:spPr>
    <a:solidFill>
      <a:schemeClr val="accent5">
        <a:lumMod val="20000"/>
        <a:lumOff val="80000"/>
      </a:schemeClr>
    </a:solidFill>
  </c:spPr>
  <c:txPr>
    <a:bodyPr/>
    <a:lstStyle/>
    <a:p>
      <a:pPr>
        <a:defRPr sz="1200" b="1" i="0" baseline="0"/>
      </a:pPr>
      <a:endParaRPr lang="it-IT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title>
      <c:tx>
        <c:rich>
          <a:bodyPr/>
          <a:lstStyle/>
          <a:p>
            <a:pPr>
              <a:defRPr sz="2000"/>
            </a:pPr>
            <a:r>
              <a:rPr lang="en-US" sz="2000"/>
              <a:t>VALORE</a:t>
            </a:r>
            <a:r>
              <a:rPr lang="en-US" sz="2000" baseline="0"/>
              <a:t> DELLA PRODUZIIONE</a:t>
            </a:r>
            <a:endParaRPr lang="en-US" sz="2000"/>
          </a:p>
        </c:rich>
      </c:tx>
      <c:layout/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RICAVI!$J$90</c:f>
              <c:strCache>
                <c:ptCount val="1"/>
                <c:pt idx="0">
                  <c:v>2015</c:v>
                </c:pt>
              </c:strCache>
            </c:strRef>
          </c:tx>
          <c:cat>
            <c:strRef>
              <c:f>RICAVI!$I$91:$I$96</c:f>
              <c:strCache>
                <c:ptCount val="6"/>
                <c:pt idx="0">
                  <c:v>Introiti da traffico</c:v>
                </c:pt>
                <c:pt idx="1">
                  <c:v>Linee altri vettori</c:v>
                </c:pt>
                <c:pt idx="2">
                  <c:v>Contributi c.to esercizio</c:v>
                </c:pt>
                <c:pt idx="3">
                  <c:v>Contributi c.to impianti</c:v>
                </c:pt>
                <c:pt idx="4">
                  <c:v>Ricavi vari</c:v>
                </c:pt>
                <c:pt idx="5">
                  <c:v>TOTALE</c:v>
                </c:pt>
              </c:strCache>
            </c:strRef>
          </c:cat>
          <c:val>
            <c:numRef>
              <c:f>RICAVI!$J$91:$J$96</c:f>
              <c:numCache>
                <c:formatCode>General</c:formatCode>
                <c:ptCount val="6"/>
                <c:pt idx="0">
                  <c:v>13.89</c:v>
                </c:pt>
                <c:pt idx="1">
                  <c:v>9.0000000000000024E-2</c:v>
                </c:pt>
                <c:pt idx="2">
                  <c:v>78.510000000000005</c:v>
                </c:pt>
                <c:pt idx="3">
                  <c:v>0.05</c:v>
                </c:pt>
                <c:pt idx="4">
                  <c:v>2.72</c:v>
                </c:pt>
                <c:pt idx="5">
                  <c:v>95.27</c:v>
                </c:pt>
              </c:numCache>
            </c:numRef>
          </c:val>
        </c:ser>
        <c:ser>
          <c:idx val="1"/>
          <c:order val="1"/>
          <c:tx>
            <c:strRef>
              <c:f>RICAVI!$K$90</c:f>
              <c:strCache>
                <c:ptCount val="1"/>
                <c:pt idx="0">
                  <c:v>2014</c:v>
                </c:pt>
              </c:strCache>
            </c:strRef>
          </c:tx>
          <c:cat>
            <c:strRef>
              <c:f>RICAVI!$I$91:$I$96</c:f>
              <c:strCache>
                <c:ptCount val="6"/>
                <c:pt idx="0">
                  <c:v>Introiti da traffico</c:v>
                </c:pt>
                <c:pt idx="1">
                  <c:v>Linee altri vettori</c:v>
                </c:pt>
                <c:pt idx="2">
                  <c:v>Contributi c.to esercizio</c:v>
                </c:pt>
                <c:pt idx="3">
                  <c:v>Contributi c.to impianti</c:v>
                </c:pt>
                <c:pt idx="4">
                  <c:v>Ricavi vari</c:v>
                </c:pt>
                <c:pt idx="5">
                  <c:v>TOTALE</c:v>
                </c:pt>
              </c:strCache>
            </c:strRef>
          </c:cat>
          <c:val>
            <c:numRef>
              <c:f>RICAVI!$K$91:$K$96</c:f>
              <c:numCache>
                <c:formatCode>0.00</c:formatCode>
                <c:ptCount val="6"/>
                <c:pt idx="0">
                  <c:v>14.4</c:v>
                </c:pt>
                <c:pt idx="1">
                  <c:v>8.0000000000000043E-2</c:v>
                </c:pt>
                <c:pt idx="2">
                  <c:v>76.08</c:v>
                </c:pt>
                <c:pt idx="3" formatCode="General">
                  <c:v>3.0000000000000002E-2</c:v>
                </c:pt>
                <c:pt idx="4" formatCode="General">
                  <c:v>4.22</c:v>
                </c:pt>
                <c:pt idx="5" formatCode="General">
                  <c:v>94.81</c:v>
                </c:pt>
              </c:numCache>
            </c:numRef>
          </c:val>
        </c:ser>
        <c:shape val="box"/>
        <c:axId val="83236736"/>
        <c:axId val="83238272"/>
        <c:axId val="0"/>
      </c:bar3DChart>
      <c:catAx>
        <c:axId val="83236736"/>
        <c:scaling>
          <c:orientation val="minMax"/>
        </c:scaling>
        <c:axPos val="b"/>
        <c:numFmt formatCode="General" sourceLinked="1"/>
        <c:majorTickMark val="none"/>
        <c:tickLblPos val="nextTo"/>
        <c:crossAx val="83238272"/>
        <c:crosses val="autoZero"/>
        <c:auto val="1"/>
        <c:lblAlgn val="ctr"/>
        <c:lblOffset val="100"/>
      </c:catAx>
      <c:valAx>
        <c:axId val="83238272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MILIONI DI EURO</a:t>
                </a:r>
              </a:p>
            </c:rich>
          </c:tx>
          <c:layout/>
        </c:title>
        <c:numFmt formatCode="General" sourceLinked="1"/>
        <c:majorTickMark val="none"/>
        <c:tickLblPos val="nextTo"/>
        <c:crossAx val="83236736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algn="ctr" rtl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 sz="1400"/>
            </a:pPr>
            <a:endParaRPr lang="it-IT"/>
          </a:p>
        </c:txPr>
      </c:dTable>
    </c:plotArea>
    <c:plotVisOnly val="1"/>
  </c:chart>
  <c:spPr>
    <a:solidFill>
      <a:schemeClr val="accent5">
        <a:lumMod val="20000"/>
        <a:lumOff val="80000"/>
      </a:schemeClr>
    </a:solidFill>
  </c:spPr>
  <c:txPr>
    <a:bodyPr/>
    <a:lstStyle/>
    <a:p>
      <a:pPr>
        <a:defRPr sz="1200" b="1" i="0" baseline="0"/>
      </a:pPr>
      <a:endParaRPr lang="it-IT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title>
      <c:tx>
        <c:rich>
          <a:bodyPr/>
          <a:lstStyle/>
          <a:p>
            <a:pPr>
              <a:defRPr sz="2000"/>
            </a:pPr>
            <a:r>
              <a:rPr lang="en-US" sz="2000"/>
              <a:t>RICAVI DA TRAFFICO - TOTALE</a:t>
            </a:r>
          </a:p>
        </c:rich>
      </c:tx>
      <c:layout/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RICAVI!$I$67</c:f>
              <c:strCache>
                <c:ptCount val="1"/>
                <c:pt idx="0">
                  <c:v>RICAVI  MLN. EURO</c:v>
                </c:pt>
              </c:strCache>
            </c:strRef>
          </c:tx>
          <c:cat>
            <c:numRef>
              <c:f>RICAVI!$J$66:$K$66</c:f>
              <c:numCache>
                <c:formatCode>General</c:formatCode>
                <c:ptCount val="2"/>
                <c:pt idx="0">
                  <c:v>2015</c:v>
                </c:pt>
                <c:pt idx="1">
                  <c:v>2014</c:v>
                </c:pt>
              </c:numCache>
            </c:numRef>
          </c:cat>
          <c:val>
            <c:numRef>
              <c:f>RICAVI!$J$67:$K$67</c:f>
              <c:numCache>
                <c:formatCode>0.00</c:formatCode>
                <c:ptCount val="2"/>
                <c:pt idx="0" formatCode="General">
                  <c:v>13.89</c:v>
                </c:pt>
                <c:pt idx="1">
                  <c:v>14.4</c:v>
                </c:pt>
              </c:numCache>
            </c:numRef>
          </c:val>
        </c:ser>
        <c:shape val="box"/>
        <c:axId val="83265408"/>
        <c:axId val="83266944"/>
        <c:axId val="0"/>
      </c:bar3DChart>
      <c:catAx>
        <c:axId val="83265408"/>
        <c:scaling>
          <c:orientation val="minMax"/>
        </c:scaling>
        <c:axPos val="b"/>
        <c:numFmt formatCode="General" sourceLinked="1"/>
        <c:majorTickMark val="none"/>
        <c:tickLblPos val="nextTo"/>
        <c:crossAx val="83266944"/>
        <c:crosses val="autoZero"/>
        <c:auto val="1"/>
        <c:lblAlgn val="ctr"/>
        <c:lblOffset val="100"/>
      </c:catAx>
      <c:valAx>
        <c:axId val="83266944"/>
        <c:scaling>
          <c:orientation val="minMax"/>
          <c:min val="0"/>
        </c:scaling>
        <c:axPos val="l"/>
        <c:majorGridlines/>
        <c:title>
          <c:tx>
            <c:rich>
              <a:bodyPr/>
              <a:lstStyle/>
              <a:p>
                <a:pPr>
                  <a:defRPr sz="1800"/>
                </a:pPr>
                <a:r>
                  <a:rPr lang="en-US" sz="1800"/>
                  <a:t>MILIONI DI EURO</a:t>
                </a:r>
              </a:p>
            </c:rich>
          </c:tx>
          <c:layout/>
        </c:title>
        <c:numFmt formatCode="General" sourceLinked="1"/>
        <c:majorTickMark val="none"/>
        <c:tickLblPos val="nextTo"/>
        <c:crossAx val="83265408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spcBef>
                <a:spcPts val="600"/>
              </a:spcBef>
              <a:defRPr sz="2000"/>
            </a:pPr>
            <a:endParaRPr lang="it-IT"/>
          </a:p>
        </c:txPr>
      </c:dTable>
    </c:plotArea>
    <c:plotVisOnly val="1"/>
  </c:chart>
  <c:spPr>
    <a:solidFill>
      <a:schemeClr val="accent5">
        <a:lumMod val="20000"/>
        <a:lumOff val="80000"/>
      </a:schemeClr>
    </a:solidFill>
  </c:spPr>
  <c:txPr>
    <a:bodyPr/>
    <a:lstStyle/>
    <a:p>
      <a:pPr>
        <a:defRPr sz="1200" b="1" i="0" baseline="0"/>
      </a:pPr>
      <a:endParaRPr lang="it-IT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title>
      <c:tx>
        <c:rich>
          <a:bodyPr/>
          <a:lstStyle/>
          <a:p>
            <a:pPr>
              <a:defRPr sz="2000"/>
            </a:pPr>
            <a:r>
              <a:rPr lang="en-US" sz="2000"/>
              <a:t>RICAVI</a:t>
            </a:r>
            <a:r>
              <a:rPr lang="en-US" sz="2000" baseline="0"/>
              <a:t> DA TRAFFICO</a:t>
            </a:r>
            <a:r>
              <a:rPr lang="en-US" sz="2000"/>
              <a:t> - SERVIZI SU GOMMA</a:t>
            </a:r>
          </a:p>
        </c:rich>
      </c:tx>
      <c:layout/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RICAVI!$J$16</c:f>
              <c:strCache>
                <c:ptCount val="1"/>
                <c:pt idx="0">
                  <c:v>2015</c:v>
                </c:pt>
              </c:strCache>
            </c:strRef>
          </c:tx>
          <c:cat>
            <c:strRef>
              <c:f>RICAVI!$I$17:$I$22</c:f>
              <c:strCache>
                <c:ptCount val="6"/>
                <c:pt idx="0">
                  <c:v>Servizio extraurbano gomma</c:v>
                </c:pt>
                <c:pt idx="1">
                  <c:v>Servizio urbano Trento</c:v>
                </c:pt>
                <c:pt idx="2">
                  <c:v>Servizio urbano Rovereto</c:v>
                </c:pt>
                <c:pt idx="3">
                  <c:v>Servizio urbano Alto Garda</c:v>
                </c:pt>
                <c:pt idx="4">
                  <c:v>Servizio urbano di Pergine</c:v>
                </c:pt>
                <c:pt idx="5">
                  <c:v>Urbano Turistico</c:v>
                </c:pt>
              </c:strCache>
            </c:strRef>
          </c:cat>
          <c:val>
            <c:numRef>
              <c:f>RICAVI!$J$17:$J$22</c:f>
              <c:numCache>
                <c:formatCode>General</c:formatCode>
                <c:ptCount val="6"/>
                <c:pt idx="0">
                  <c:v>5.92</c:v>
                </c:pt>
                <c:pt idx="1">
                  <c:v>4.46</c:v>
                </c:pt>
                <c:pt idx="2">
                  <c:v>0.43000000000000038</c:v>
                </c:pt>
                <c:pt idx="3">
                  <c:v>0.16</c:v>
                </c:pt>
                <c:pt idx="4" formatCode="0.00">
                  <c:v>2.0000000000000011E-2</c:v>
                </c:pt>
                <c:pt idx="5">
                  <c:v>0.43000000000000038</c:v>
                </c:pt>
              </c:numCache>
            </c:numRef>
          </c:val>
        </c:ser>
        <c:ser>
          <c:idx val="1"/>
          <c:order val="1"/>
          <c:tx>
            <c:strRef>
              <c:f>RICAVI!$K$16</c:f>
              <c:strCache>
                <c:ptCount val="1"/>
                <c:pt idx="0">
                  <c:v>2014</c:v>
                </c:pt>
              </c:strCache>
            </c:strRef>
          </c:tx>
          <c:cat>
            <c:strRef>
              <c:f>RICAVI!$I$17:$I$22</c:f>
              <c:strCache>
                <c:ptCount val="6"/>
                <c:pt idx="0">
                  <c:v>Servizio extraurbano gomma</c:v>
                </c:pt>
                <c:pt idx="1">
                  <c:v>Servizio urbano Trento</c:v>
                </c:pt>
                <c:pt idx="2">
                  <c:v>Servizio urbano Rovereto</c:v>
                </c:pt>
                <c:pt idx="3">
                  <c:v>Servizio urbano Alto Garda</c:v>
                </c:pt>
                <c:pt idx="4">
                  <c:v>Servizio urbano di Pergine</c:v>
                </c:pt>
                <c:pt idx="5">
                  <c:v>Urbano Turistico</c:v>
                </c:pt>
              </c:strCache>
            </c:strRef>
          </c:cat>
          <c:val>
            <c:numRef>
              <c:f>RICAVI!$K$17:$K$22</c:f>
              <c:numCache>
                <c:formatCode>0.00</c:formatCode>
                <c:ptCount val="6"/>
                <c:pt idx="0">
                  <c:v>6</c:v>
                </c:pt>
                <c:pt idx="1">
                  <c:v>4.5999999999999996</c:v>
                </c:pt>
                <c:pt idx="2" formatCode="General">
                  <c:v>0.43000000000000038</c:v>
                </c:pt>
                <c:pt idx="3" formatCode="General">
                  <c:v>0.16</c:v>
                </c:pt>
                <c:pt idx="4">
                  <c:v>2.0000000000000011E-2</c:v>
                </c:pt>
                <c:pt idx="5" formatCode="General">
                  <c:v>1.6300000000000001</c:v>
                </c:pt>
              </c:numCache>
            </c:numRef>
          </c:val>
        </c:ser>
        <c:shape val="box"/>
        <c:axId val="83380864"/>
        <c:axId val="83382656"/>
        <c:axId val="0"/>
      </c:bar3DChart>
      <c:catAx>
        <c:axId val="83380864"/>
        <c:scaling>
          <c:orientation val="minMax"/>
        </c:scaling>
        <c:axPos val="b"/>
        <c:numFmt formatCode="General" sourceLinked="1"/>
        <c:majorTickMark val="none"/>
        <c:tickLblPos val="nextTo"/>
        <c:crossAx val="83382656"/>
        <c:crosses val="autoZero"/>
        <c:auto val="1"/>
        <c:lblAlgn val="ctr"/>
        <c:lblOffset val="100"/>
      </c:catAx>
      <c:valAx>
        <c:axId val="83382656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MILIONI DI EURO</a:t>
                </a:r>
              </a:p>
            </c:rich>
          </c:tx>
          <c:layout/>
        </c:title>
        <c:numFmt formatCode="General" sourceLinked="1"/>
        <c:majorTickMark val="none"/>
        <c:tickLblPos val="nextTo"/>
        <c:crossAx val="83380864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spcBef>
                <a:spcPts val="0"/>
              </a:spcBef>
              <a:spcAft>
                <a:spcPts val="1200"/>
              </a:spcAft>
              <a:defRPr sz="1400"/>
            </a:pPr>
            <a:endParaRPr lang="it-IT"/>
          </a:p>
        </c:txPr>
      </c:dTable>
    </c:plotArea>
    <c:plotVisOnly val="1"/>
  </c:chart>
  <c:spPr>
    <a:solidFill>
      <a:schemeClr val="accent5">
        <a:lumMod val="20000"/>
        <a:lumOff val="80000"/>
      </a:schemeClr>
    </a:solidFill>
  </c:spPr>
  <c:txPr>
    <a:bodyPr/>
    <a:lstStyle/>
    <a:p>
      <a:pPr>
        <a:defRPr sz="1200" b="1" i="0" baseline="0"/>
      </a:pPr>
      <a:endParaRPr lang="it-IT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it-IT" smtClean="0"/>
              <a:t>CONTO ECONOMICO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9698E4-02F5-4DAC-BF62-278FD44AA424}" type="datetimeFigureOut">
              <a:rPr lang="it-IT" smtClean="0"/>
              <a:pPr/>
              <a:t>24/05/2016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3EB116-D3E1-4CD3-8E8C-B4E813D7D3ED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it-IT" smtClean="0"/>
              <a:t>CONTO ECONOMICO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91E007-C214-4CF9-B42C-F778820DF552}" type="datetimeFigureOut">
              <a:rPr lang="it-IT" smtClean="0"/>
              <a:pPr/>
              <a:t>24/05/2016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0C4608-9B9F-4334-962C-8D626D126C66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5" name="Segnaposto intestazione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it-IT" smtClean="0"/>
              <a:t>CONTO ECONOMICO</a:t>
            </a:r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5" name="Segnaposto intestazione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it-IT" smtClean="0"/>
              <a:t>CONTO ECONOMICO</a:t>
            </a:r>
            <a:endParaRPr 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5" name="Segnaposto intestazione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it-IT" smtClean="0"/>
              <a:t>CONTO ECONOMICO</a:t>
            </a:r>
            <a:endParaRPr 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5" name="Segnaposto intestazione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it-IT" smtClean="0"/>
              <a:t>CONTO ECONOMICO</a:t>
            </a:r>
            <a:endParaRPr lang="it-I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5" name="Segnaposto intestazione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it-IT" smtClean="0"/>
              <a:t>CONTO ECONOMICO</a:t>
            </a:r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CE391-6E23-4DDD-B7F7-7AF7CC5E5495}" type="datetime1">
              <a:rPr lang="it-IT" smtClean="0"/>
              <a:pPr/>
              <a:t>24/05/2016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BILANCIO 2015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D8E89-908D-49FC-94A9-BF2A306B79B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DB846-C7B4-4A44-A91F-DB295CA0B00B}" type="datetime1">
              <a:rPr lang="it-IT" smtClean="0"/>
              <a:pPr/>
              <a:t>24/05/2016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BILANCIO 2015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D8E89-908D-49FC-94A9-BF2A306B79B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3A50B-1E05-4133-8486-D7BC35D2E3FE}" type="datetime1">
              <a:rPr lang="it-IT" smtClean="0"/>
              <a:pPr/>
              <a:t>24/05/2016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BILANCIO 2015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D8E89-908D-49FC-94A9-BF2A306B79B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0F7A4-4DDE-409F-B7CD-5144A62C8B64}" type="datetime1">
              <a:rPr lang="it-IT" smtClean="0"/>
              <a:pPr/>
              <a:t>24/05/2016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BILANCIO 2015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D8E89-908D-49FC-94A9-BF2A306B79B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46E74-707C-4EBC-BC7E-90DC1353756D}" type="datetime1">
              <a:rPr lang="it-IT" smtClean="0"/>
              <a:pPr/>
              <a:t>24/05/2016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BILANCIO 2015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D8E89-908D-49FC-94A9-BF2A306B79B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6F8BC-BF04-46AF-B58E-99951117AA82}" type="datetime1">
              <a:rPr lang="it-IT" smtClean="0"/>
              <a:pPr/>
              <a:t>24/05/2016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BILANCIO 2015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D8E89-908D-49FC-94A9-BF2A306B79B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E80A1-9F0E-4D65-A64D-A32CD948C367}" type="datetime1">
              <a:rPr lang="it-IT" smtClean="0"/>
              <a:pPr/>
              <a:t>24/05/2016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BILANCIO 2015</a:t>
            </a: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D8E89-908D-49FC-94A9-BF2A306B79B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0A263-DA91-4006-96F1-D4D299511655}" type="datetime1">
              <a:rPr lang="it-IT" smtClean="0"/>
              <a:pPr/>
              <a:t>24/05/2016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BILANCIO 2015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D8E89-908D-49FC-94A9-BF2A306B79B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EB0B0-69AC-4A05-BB2C-746D4F00F946}" type="datetime1">
              <a:rPr lang="it-IT" smtClean="0"/>
              <a:pPr/>
              <a:t>24/05/2016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BILANCIO 2015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D8E89-908D-49FC-94A9-BF2A306B79B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5C0FB-6E51-4DC2-B06D-B78A9D185F7E}" type="datetime1">
              <a:rPr lang="it-IT" smtClean="0"/>
              <a:pPr/>
              <a:t>24/05/2016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BILANCIO 2015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D8E89-908D-49FC-94A9-BF2A306B79B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0E6D2-4F35-4038-8C2B-B4DD810E5EC7}" type="datetime1">
              <a:rPr lang="it-IT" smtClean="0"/>
              <a:pPr/>
              <a:t>24/05/2016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BILANCIO 2015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D8E89-908D-49FC-94A9-BF2A306B79B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E29523-757A-40A4-9E34-6CA588AA7C5B}" type="datetime1">
              <a:rPr lang="it-IT" smtClean="0"/>
              <a:pPr/>
              <a:t>24/05/2016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BILANCIO 2015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1D8E89-908D-49FC-94A9-BF2A306B79B0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it-IT" sz="4400" b="1" dirty="0" smtClean="0">
                <a:solidFill>
                  <a:srgbClr val="002060"/>
                </a:solidFill>
              </a:rPr>
              <a:t>BILANCIO 2015</a:t>
            </a:r>
          </a:p>
          <a:p>
            <a:endParaRPr lang="it-IT" sz="4400" dirty="0" smtClean="0"/>
          </a:p>
        </p:txBody>
      </p:sp>
      <p:pic>
        <p:nvPicPr>
          <p:cNvPr id="4" name="Immagine 3" descr="logo Trentino_Trasporti_Esercizi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57290" y="1571612"/>
            <a:ext cx="6096000" cy="20383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it-IT" sz="4400" dirty="0" smtClean="0">
                <a:solidFill>
                  <a:schemeClr val="tx2">
                    <a:lumMod val="75000"/>
                  </a:schemeClr>
                </a:solidFill>
              </a:rPr>
              <a:t>VALORE DELLA PRODUZIONE</a:t>
            </a:r>
          </a:p>
        </p:txBody>
      </p:sp>
      <p:pic>
        <p:nvPicPr>
          <p:cNvPr id="4" name="Immagine 3" descr="logo Trentino_Trasporti_Esercizi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00166" y="1571612"/>
            <a:ext cx="6096000" cy="2038350"/>
          </a:xfrm>
          <a:prstGeom prst="rect">
            <a:avLst/>
          </a:prstGeom>
        </p:spPr>
      </p:pic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z="2400" dirty="0" smtClean="0"/>
              <a:t>BILANCIO 2015</a:t>
            </a:r>
            <a:endParaRPr lang="it-IT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BILANCIO 2015</a:t>
            </a:r>
            <a:endParaRPr lang="it-IT"/>
          </a:p>
        </p:txBody>
      </p:sp>
      <p:pic>
        <p:nvPicPr>
          <p:cNvPr id="6" name="Immagine 5" descr="logo Trentino_Trasporti_Esercizi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27232" y="142852"/>
            <a:ext cx="4059280" cy="1357322"/>
          </a:xfrm>
          <a:prstGeom prst="rect">
            <a:avLst/>
          </a:prstGeom>
        </p:spPr>
      </p:pic>
      <p:graphicFrame>
        <p:nvGraphicFramePr>
          <p:cNvPr id="7" name="Grafico 6"/>
          <p:cNvGraphicFramePr/>
          <p:nvPr/>
        </p:nvGraphicFramePr>
        <p:xfrm>
          <a:off x="785786" y="1700212"/>
          <a:ext cx="7500990" cy="45863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it-IT" sz="4400" dirty="0" smtClean="0">
                <a:solidFill>
                  <a:schemeClr val="tx2">
                    <a:lumMod val="75000"/>
                  </a:schemeClr>
                </a:solidFill>
              </a:rPr>
              <a:t>RICAVI DA TRAFFICO</a:t>
            </a:r>
          </a:p>
        </p:txBody>
      </p:sp>
      <p:pic>
        <p:nvPicPr>
          <p:cNvPr id="4" name="Immagine 3" descr="logo Trentino_Trasporti_Esercizi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00166" y="1571612"/>
            <a:ext cx="6096000" cy="2038350"/>
          </a:xfrm>
          <a:prstGeom prst="rect">
            <a:avLst/>
          </a:prstGeom>
        </p:spPr>
      </p:pic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z="2400" dirty="0" smtClean="0"/>
              <a:t>BILANCIO 2015</a:t>
            </a:r>
            <a:endParaRPr lang="it-IT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logo Trentino_Trasporti_Esercizi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5984" y="0"/>
            <a:ext cx="4429156" cy="1480999"/>
          </a:xfrm>
          <a:prstGeom prst="rect">
            <a:avLst/>
          </a:prstGeom>
        </p:spPr>
      </p:pic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z="2000" dirty="0" smtClean="0"/>
              <a:t>BILANCIO 2015</a:t>
            </a:r>
            <a:endParaRPr lang="it-IT" sz="2000" dirty="0"/>
          </a:p>
        </p:txBody>
      </p:sp>
      <p:graphicFrame>
        <p:nvGraphicFramePr>
          <p:cNvPr id="8" name="Segnaposto contenuto 7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logo Trentino_Trasporti_Esercizi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43174" y="142852"/>
            <a:ext cx="3619504" cy="1210272"/>
          </a:xfrm>
          <a:prstGeom prst="rect">
            <a:avLst/>
          </a:prstGeom>
        </p:spPr>
      </p:pic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BILANCIO 2015</a:t>
            </a:r>
            <a:endParaRPr lang="it-IT"/>
          </a:p>
        </p:txBody>
      </p:sp>
      <p:graphicFrame>
        <p:nvGraphicFramePr>
          <p:cNvPr id="8" name="Segnaposto contenuto 7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785786" y="1428736"/>
          <a:ext cx="7572428" cy="49292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5" name="Immagine 4" descr="logo Trentino_Trasporti_Esercizio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71736" y="285729"/>
            <a:ext cx="3286148" cy="1098806"/>
          </a:xfrm>
          <a:prstGeom prst="rect">
            <a:avLst/>
          </a:prstGeom>
        </p:spPr>
      </p:pic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z="1400" dirty="0" smtClean="0"/>
              <a:t>BILANCIO 2015</a:t>
            </a:r>
            <a:endParaRPr lang="it-IT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it-IT" sz="4400" dirty="0" smtClean="0">
                <a:solidFill>
                  <a:schemeClr val="tx2">
                    <a:lumMod val="75000"/>
                  </a:schemeClr>
                </a:solidFill>
              </a:rPr>
              <a:t>COSTI DELLA PRODUZIONE</a:t>
            </a:r>
          </a:p>
        </p:txBody>
      </p:sp>
      <p:pic>
        <p:nvPicPr>
          <p:cNvPr id="4" name="Immagine 3" descr="logo Trentino_Trasporti_Esercizi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00166" y="1571612"/>
            <a:ext cx="6096000" cy="2038350"/>
          </a:xfrm>
          <a:prstGeom prst="rect">
            <a:avLst/>
          </a:prstGeom>
        </p:spPr>
      </p:pic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z="2400" dirty="0" smtClean="0"/>
              <a:t>BILANCIO 2015</a:t>
            </a:r>
            <a:endParaRPr lang="it-IT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BILANCIO 2015</a:t>
            </a:r>
            <a:endParaRPr lang="it-IT"/>
          </a:p>
        </p:txBody>
      </p:sp>
      <p:pic>
        <p:nvPicPr>
          <p:cNvPr id="6" name="Immagine 5" descr="logo Trentino_Trasporti_Esercizi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71736" y="142853"/>
            <a:ext cx="3571900" cy="1194354"/>
          </a:xfrm>
          <a:prstGeom prst="rect">
            <a:avLst/>
          </a:prstGeom>
        </p:spPr>
      </p:pic>
      <p:graphicFrame>
        <p:nvGraphicFramePr>
          <p:cNvPr id="10" name="Segnaposto contenuto 9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 descr="logo Trentino_Trasporti_Esercizi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5720" y="214290"/>
            <a:ext cx="1643074" cy="549403"/>
          </a:xfrm>
          <a:prstGeom prst="rect">
            <a:avLst/>
          </a:prstGeom>
        </p:spPr>
      </p:pic>
      <p:graphicFrame>
        <p:nvGraphicFramePr>
          <p:cNvPr id="8" name="Tabella 7"/>
          <p:cNvGraphicFramePr>
            <a:graphicFrameLocks noGrp="1"/>
          </p:cNvGraphicFramePr>
          <p:nvPr/>
        </p:nvGraphicFramePr>
        <p:xfrm>
          <a:off x="214282" y="1000108"/>
          <a:ext cx="8572561" cy="5710082"/>
        </p:xfrm>
        <a:graphic>
          <a:graphicData uri="http://schemas.openxmlformats.org/drawingml/2006/table">
            <a:tbl>
              <a:tblPr/>
              <a:tblGrid>
                <a:gridCol w="259122"/>
                <a:gridCol w="2072961"/>
                <a:gridCol w="3346968"/>
                <a:gridCol w="1446755"/>
                <a:gridCol w="1446755"/>
              </a:tblGrid>
              <a:tr h="18849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 dirty="0">
                          <a:latin typeface="Arial" pitchFamily="34" charset="0"/>
                          <a:cs typeface="Arial" pitchFamily="34" charset="0"/>
                        </a:rPr>
                        <a:t>CONTO ECONOMICO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latin typeface="Arial" pitchFamily="34" charset="0"/>
                          <a:cs typeface="Arial" pitchFamily="34" charset="0"/>
                        </a:rPr>
                        <a:t>2015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8490"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 dirty="0">
                          <a:latin typeface="Arial" pitchFamily="34" charset="0"/>
                          <a:cs typeface="Arial" pitchFamily="34" charset="0"/>
                        </a:rPr>
                        <a:t>VALORE DELLA PRODUZIONE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88490"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 dirty="0">
                          <a:latin typeface="Arial" pitchFamily="34" charset="0"/>
                          <a:cs typeface="Arial" pitchFamily="34" charset="0"/>
                        </a:rPr>
                        <a:t>Ricavi delle vendite e delle prestazioni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latin typeface="Arial" pitchFamily="34" charset="0"/>
                          <a:cs typeface="Arial" pitchFamily="34" charset="0"/>
                        </a:rPr>
                        <a:t>13.989.221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latin typeface="Arial" pitchFamily="34" charset="0"/>
                          <a:cs typeface="Arial" pitchFamily="34" charset="0"/>
                        </a:rPr>
                        <a:t>14.479.376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88490"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>
                          <a:latin typeface="Arial" pitchFamily="34" charset="0"/>
                          <a:cs typeface="Arial" pitchFamily="34" charset="0"/>
                        </a:rPr>
                        <a:t>-  contributi in conto esercizio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latin typeface="Arial" pitchFamily="34" charset="0"/>
                          <a:cs typeface="Arial" pitchFamily="34" charset="0"/>
                        </a:rPr>
                        <a:t>78.510.759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latin typeface="Arial" pitchFamily="34" charset="0"/>
                          <a:cs typeface="Arial" pitchFamily="34" charset="0"/>
                        </a:rPr>
                        <a:t>76.076.261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88490"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>
                          <a:latin typeface="Arial" pitchFamily="34" charset="0"/>
                          <a:cs typeface="Arial" pitchFamily="34" charset="0"/>
                        </a:rPr>
                        <a:t>-  quota contributi in conto impianti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latin typeface="Arial" pitchFamily="34" charset="0"/>
                          <a:cs typeface="Arial" pitchFamily="34" charset="0"/>
                        </a:rPr>
                        <a:t>51.910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latin typeface="Arial" pitchFamily="34" charset="0"/>
                          <a:cs typeface="Arial" pitchFamily="34" charset="0"/>
                        </a:rPr>
                        <a:t>33.465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88490"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>
                          <a:latin typeface="Arial" pitchFamily="34" charset="0"/>
                          <a:cs typeface="Arial" pitchFamily="34" charset="0"/>
                        </a:rPr>
                        <a:t>-  ricavi vari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latin typeface="Arial" pitchFamily="34" charset="0"/>
                          <a:cs typeface="Arial" pitchFamily="34" charset="0"/>
                        </a:rPr>
                        <a:t>2.719.957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latin typeface="Arial" pitchFamily="34" charset="0"/>
                          <a:cs typeface="Arial" pitchFamily="34" charset="0"/>
                        </a:rPr>
                        <a:t>4.222.179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8490"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>
                          <a:latin typeface="Arial" pitchFamily="34" charset="0"/>
                          <a:cs typeface="Arial" pitchFamily="34" charset="0"/>
                        </a:rPr>
                        <a:t>Totale VALORE DELLA PRODUZIONE  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latin typeface="Arial" pitchFamily="34" charset="0"/>
                          <a:cs typeface="Arial" pitchFamily="34" charset="0"/>
                        </a:rPr>
                        <a:t>95.271.847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latin typeface="Arial" pitchFamily="34" charset="0"/>
                          <a:cs typeface="Arial" pitchFamily="34" charset="0"/>
                        </a:rPr>
                        <a:t>94.811.281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8490"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>
                          <a:latin typeface="Arial" pitchFamily="34" charset="0"/>
                          <a:cs typeface="Arial" pitchFamily="34" charset="0"/>
                        </a:rPr>
                        <a:t>COSTI DELLA PRODUZIONE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88490"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>
                          <a:latin typeface="Arial" pitchFamily="34" charset="0"/>
                          <a:cs typeface="Arial" pitchFamily="34" charset="0"/>
                        </a:rPr>
                        <a:t>Per materie prime, sussidiarie, di consumo e di merci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latin typeface="Arial" pitchFamily="34" charset="0"/>
                          <a:cs typeface="Arial" pitchFamily="34" charset="0"/>
                        </a:rPr>
                        <a:t>14.059.352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latin typeface="Arial" pitchFamily="34" charset="0"/>
                          <a:cs typeface="Arial" pitchFamily="34" charset="0"/>
                        </a:rPr>
                        <a:t>14.846.856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88490"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 dirty="0">
                          <a:latin typeface="Arial" pitchFamily="34" charset="0"/>
                          <a:cs typeface="Arial" pitchFamily="34" charset="0"/>
                        </a:rPr>
                        <a:t>Per servizi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latin typeface="Arial" pitchFamily="34" charset="0"/>
                          <a:cs typeface="Arial" pitchFamily="34" charset="0"/>
                        </a:rPr>
                        <a:t>17.782.412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latin typeface="Arial" pitchFamily="34" charset="0"/>
                          <a:cs typeface="Arial" pitchFamily="34" charset="0"/>
                        </a:rPr>
                        <a:t>15.384.384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490"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>
                          <a:latin typeface="Arial" pitchFamily="34" charset="0"/>
                          <a:cs typeface="Arial" pitchFamily="34" charset="0"/>
                        </a:rPr>
                        <a:t>Per godimento di beni di terzi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latin typeface="Arial" pitchFamily="34" charset="0"/>
                          <a:cs typeface="Arial" pitchFamily="34" charset="0"/>
                        </a:rPr>
                        <a:t>10.639.850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latin typeface="Arial" pitchFamily="34" charset="0"/>
                          <a:cs typeface="Arial" pitchFamily="34" charset="0"/>
                        </a:rPr>
                        <a:t>11.297.008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88490"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>
                          <a:latin typeface="Arial" pitchFamily="34" charset="0"/>
                          <a:cs typeface="Arial" pitchFamily="34" charset="0"/>
                        </a:rPr>
                        <a:t>Per il personale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latin typeface="Arial" pitchFamily="34" charset="0"/>
                          <a:cs typeface="Arial" pitchFamily="34" charset="0"/>
                        </a:rPr>
                        <a:t>51.625.872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latin typeface="Arial" pitchFamily="34" charset="0"/>
                          <a:cs typeface="Arial" pitchFamily="34" charset="0"/>
                        </a:rPr>
                        <a:t>51.173.598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88490"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>
                          <a:latin typeface="Arial" pitchFamily="34" charset="0"/>
                          <a:cs typeface="Arial" pitchFamily="34" charset="0"/>
                        </a:rPr>
                        <a:t>Ammortamenti e svalutazioni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latin typeface="Arial" pitchFamily="34" charset="0"/>
                          <a:cs typeface="Arial" pitchFamily="34" charset="0"/>
                        </a:rPr>
                        <a:t>203.265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latin typeface="Arial" pitchFamily="34" charset="0"/>
                          <a:cs typeface="Arial" pitchFamily="34" charset="0"/>
                        </a:rPr>
                        <a:t>149.453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65890"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>
                          <a:latin typeface="Arial" pitchFamily="34" charset="0"/>
                          <a:cs typeface="Arial" pitchFamily="34" charset="0"/>
                        </a:rPr>
                        <a:t>Variazioni rimanenze materie prime, sussidiarie, di consumo e merci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latin typeface="Arial" pitchFamily="34" charset="0"/>
                          <a:cs typeface="Arial" pitchFamily="34" charset="0"/>
                        </a:rPr>
                        <a:t>17.492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latin typeface="Arial" pitchFamily="34" charset="0"/>
                          <a:cs typeface="Arial" pitchFamily="34" charset="0"/>
                        </a:rPr>
                        <a:t>37.158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88490"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 dirty="0">
                          <a:latin typeface="Arial" pitchFamily="34" charset="0"/>
                          <a:cs typeface="Arial" pitchFamily="34" charset="0"/>
                        </a:rPr>
                        <a:t>Oneri diversi di gestione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latin typeface="Arial" pitchFamily="34" charset="0"/>
                          <a:cs typeface="Arial" pitchFamily="34" charset="0"/>
                        </a:rPr>
                        <a:t>780.044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latin typeface="Arial" pitchFamily="34" charset="0"/>
                          <a:cs typeface="Arial" pitchFamily="34" charset="0"/>
                        </a:rPr>
                        <a:t>810.875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8490"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>
                          <a:latin typeface="Arial" pitchFamily="34" charset="0"/>
                          <a:cs typeface="Arial" pitchFamily="34" charset="0"/>
                        </a:rPr>
                        <a:t>Totale COSTI DELLA PRODUZIONE  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latin typeface="Arial" pitchFamily="34" charset="0"/>
                          <a:cs typeface="Arial" pitchFamily="34" charset="0"/>
                        </a:rPr>
                        <a:t>95.108.287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latin typeface="Arial" pitchFamily="34" charset="0"/>
                          <a:cs typeface="Arial" pitchFamily="34" charset="0"/>
                        </a:rPr>
                        <a:t>93.699.332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8490"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>
                          <a:latin typeface="Arial" pitchFamily="34" charset="0"/>
                          <a:cs typeface="Arial" pitchFamily="34" charset="0"/>
                        </a:rPr>
                        <a:t>Differenza tra Valore e Costi della Produzione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latin typeface="Arial" pitchFamily="34" charset="0"/>
                          <a:cs typeface="Arial" pitchFamily="34" charset="0"/>
                        </a:rPr>
                        <a:t>163.560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latin typeface="Arial" pitchFamily="34" charset="0"/>
                          <a:cs typeface="Arial" pitchFamily="34" charset="0"/>
                        </a:rPr>
                        <a:t>1.111.949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8490"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>
                          <a:latin typeface="Arial" pitchFamily="34" charset="0"/>
                          <a:cs typeface="Arial" pitchFamily="34" charset="0"/>
                        </a:rPr>
                        <a:t>PROVENTI E ONERI FINANZIARI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88490"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>
                          <a:latin typeface="Arial" pitchFamily="34" charset="0"/>
                          <a:cs typeface="Arial" pitchFamily="34" charset="0"/>
                        </a:rPr>
                        <a:t>Altri proventi finanziari: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latin typeface="Arial" pitchFamily="34" charset="0"/>
                          <a:cs typeface="Arial" pitchFamily="34" charset="0"/>
                        </a:rPr>
                        <a:t>6.290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latin typeface="Arial" pitchFamily="34" charset="0"/>
                          <a:cs typeface="Arial" pitchFamily="34" charset="0"/>
                        </a:rPr>
                        <a:t>107.795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88490"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>
                          <a:latin typeface="Arial" pitchFamily="34" charset="0"/>
                          <a:cs typeface="Arial" pitchFamily="34" charset="0"/>
                        </a:rPr>
                        <a:t>Interessi e altri oneri finanziari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latin typeface="Arial" pitchFamily="34" charset="0"/>
                          <a:cs typeface="Arial" pitchFamily="34" charset="0"/>
                        </a:rPr>
                        <a:t>(642)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latin typeface="Arial" pitchFamily="34" charset="0"/>
                          <a:cs typeface="Arial" pitchFamily="34" charset="0"/>
                        </a:rPr>
                        <a:t>(261)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8490"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>
                          <a:latin typeface="Arial" pitchFamily="34" charset="0"/>
                          <a:cs typeface="Arial" pitchFamily="34" charset="0"/>
                        </a:rPr>
                        <a:t>Totale PROVENTI E ONERI FINANZIARI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latin typeface="Arial" pitchFamily="34" charset="0"/>
                          <a:cs typeface="Arial" pitchFamily="34" charset="0"/>
                        </a:rPr>
                        <a:t>5.648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latin typeface="Arial" pitchFamily="34" charset="0"/>
                          <a:cs typeface="Arial" pitchFamily="34" charset="0"/>
                        </a:rPr>
                        <a:t>107.534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8490"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>
                          <a:latin typeface="Arial" pitchFamily="34" charset="0"/>
                          <a:cs typeface="Arial" pitchFamily="34" charset="0"/>
                        </a:rPr>
                        <a:t>RETTIFICHE DI VALORE DI ATTIVITA' FINANZIARIE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8490"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>
                          <a:latin typeface="Arial" pitchFamily="34" charset="0"/>
                          <a:cs typeface="Arial" pitchFamily="34" charset="0"/>
                        </a:rPr>
                        <a:t>Totale delle rettifiche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8490"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>
                          <a:latin typeface="Arial" pitchFamily="34" charset="0"/>
                          <a:cs typeface="Arial" pitchFamily="34" charset="0"/>
                        </a:rPr>
                        <a:t>PROVENTI E ONERI STRAORDINARI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8490"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>
                          <a:latin typeface="Arial" pitchFamily="34" charset="0"/>
                          <a:cs typeface="Arial" pitchFamily="34" charset="0"/>
                        </a:rPr>
                        <a:t>Totale delle partite straordinarie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latin typeface="Arial" pitchFamily="34" charset="0"/>
                          <a:cs typeface="Arial" pitchFamily="34" charset="0"/>
                        </a:rPr>
                        <a:t>(1)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8490"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>
                          <a:latin typeface="Arial" pitchFamily="34" charset="0"/>
                          <a:cs typeface="Arial" pitchFamily="34" charset="0"/>
                        </a:rPr>
                        <a:t>RISULTATO PRIMA DELLE IMPOSTE (A-B+-C+-D+-E)  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latin typeface="Arial" pitchFamily="34" charset="0"/>
                          <a:cs typeface="Arial" pitchFamily="34" charset="0"/>
                        </a:rPr>
                        <a:t>169.208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latin typeface="Arial" pitchFamily="34" charset="0"/>
                          <a:cs typeface="Arial" pitchFamily="34" charset="0"/>
                        </a:rPr>
                        <a:t>1.219.482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8490"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>
                          <a:latin typeface="Arial" pitchFamily="34" charset="0"/>
                          <a:cs typeface="Arial" pitchFamily="34" charset="0"/>
                        </a:rPr>
                        <a:t>Imposte correnti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latin typeface="Arial" pitchFamily="34" charset="0"/>
                          <a:cs typeface="Arial" pitchFamily="34" charset="0"/>
                        </a:rPr>
                        <a:t>282.285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88490"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>
                          <a:latin typeface="Arial" pitchFamily="34" charset="0"/>
                          <a:cs typeface="Arial" pitchFamily="34" charset="0"/>
                        </a:rPr>
                        <a:t>Imposte anticipate e differite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83.242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774.638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8490"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 dirty="0">
                          <a:latin typeface="Arial" pitchFamily="34" charset="0"/>
                          <a:cs typeface="Arial" pitchFamily="34" charset="0"/>
                        </a:rPr>
                        <a:t>UTILE  (PERDITA)  DELL' ESERCIZIO  </a:t>
                      </a:r>
                    </a:p>
                  </a:txBody>
                  <a:tcPr marL="7984" marR="7984" marT="798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>
                          <a:latin typeface="Arial" pitchFamily="34" charset="0"/>
                          <a:cs typeface="Arial" pitchFamily="34" charset="0"/>
                        </a:rPr>
                        <a:t>85.966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 dirty="0">
                          <a:latin typeface="Arial" pitchFamily="34" charset="0"/>
                          <a:cs typeface="Arial" pitchFamily="34" charset="0"/>
                        </a:rPr>
                        <a:t>162.559</a:t>
                      </a:r>
                    </a:p>
                  </a:txBody>
                  <a:tcPr marL="7984" marR="7984" marT="79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BILANCIO 2015</a:t>
            </a:r>
            <a:endParaRPr lang="it-IT"/>
          </a:p>
        </p:txBody>
      </p:sp>
      <p:graphicFrame>
        <p:nvGraphicFramePr>
          <p:cNvPr id="3" name="Tabella 2"/>
          <p:cNvGraphicFramePr>
            <a:graphicFrameLocks noGrp="1"/>
          </p:cNvGraphicFramePr>
          <p:nvPr/>
        </p:nvGraphicFramePr>
        <p:xfrm>
          <a:off x="1762760" y="2354580"/>
          <a:ext cx="5618480" cy="2148840"/>
        </p:xfrm>
        <a:graphic>
          <a:graphicData uri="http://schemas.openxmlformats.org/drawingml/2006/table">
            <a:tbl>
              <a:tblPr/>
              <a:tblGrid>
                <a:gridCol w="3366656"/>
                <a:gridCol w="1132407"/>
                <a:gridCol w="1119417"/>
              </a:tblGrid>
              <a:tr h="1790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 b="1" i="1">
                          <a:latin typeface="Georgia"/>
                          <a:ea typeface="Times New Roman"/>
                          <a:cs typeface="Arial"/>
                        </a:rPr>
                        <a:t>ATTIVO</a:t>
                      </a:r>
                      <a:endParaRPr lang="it-IT" sz="1000">
                        <a:latin typeface="Century Gothic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 i="1">
                          <a:latin typeface="Georgia"/>
                          <a:ea typeface="Times New Roman"/>
                          <a:cs typeface="Arial"/>
                        </a:rPr>
                        <a:t>2015</a:t>
                      </a:r>
                      <a:endParaRPr lang="it-IT" sz="1000">
                        <a:latin typeface="Century Gothic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 i="1">
                          <a:latin typeface="Georgia"/>
                          <a:ea typeface="Times New Roman"/>
                          <a:cs typeface="Arial"/>
                        </a:rPr>
                        <a:t>2014</a:t>
                      </a:r>
                      <a:endParaRPr lang="it-IT" sz="1000">
                        <a:latin typeface="Century Gothic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0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900" b="1">
                          <a:latin typeface="Georgia"/>
                          <a:ea typeface="Times New Roman"/>
                          <a:cs typeface="Arial"/>
                        </a:rPr>
                        <a:t>Attivo fisso</a:t>
                      </a:r>
                      <a:endParaRPr lang="it-IT" sz="1000">
                        <a:latin typeface="Century Gothic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900" b="1">
                          <a:latin typeface="Georgia"/>
                          <a:ea typeface="Times New Roman"/>
                          <a:cs typeface="Arial"/>
                        </a:rPr>
                        <a:t>554.769</a:t>
                      </a:r>
                      <a:endParaRPr lang="it-IT" sz="1000">
                        <a:latin typeface="Century Gothic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900" b="1">
                          <a:latin typeface="Georgia"/>
                          <a:ea typeface="Times New Roman"/>
                          <a:cs typeface="Arial"/>
                        </a:rPr>
                        <a:t>425.865</a:t>
                      </a:r>
                      <a:endParaRPr lang="it-IT" sz="1000">
                        <a:latin typeface="Century Gothic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0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900" b="1">
                          <a:latin typeface="Georgia"/>
                          <a:ea typeface="Times New Roman"/>
                          <a:cs typeface="Arial"/>
                        </a:rPr>
                        <a:t>Attivo Circolante</a:t>
                      </a:r>
                      <a:endParaRPr lang="it-IT" sz="1000">
                        <a:latin typeface="Century Gothic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900" b="1">
                          <a:latin typeface="Georgia"/>
                          <a:ea typeface="Times New Roman"/>
                          <a:cs typeface="Arial"/>
                        </a:rPr>
                        <a:t>39.882.550</a:t>
                      </a:r>
                      <a:endParaRPr lang="it-IT" sz="1000">
                        <a:latin typeface="Century Gothic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900" b="1">
                          <a:latin typeface="Georgia"/>
                          <a:ea typeface="Times New Roman"/>
                          <a:cs typeface="Arial"/>
                        </a:rPr>
                        <a:t>34.549.544</a:t>
                      </a:r>
                      <a:endParaRPr lang="it-IT" sz="1000">
                        <a:latin typeface="Century Gothic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0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900">
                          <a:latin typeface="Georgia"/>
                          <a:ea typeface="Times New Roman"/>
                          <a:cs typeface="Arial"/>
                        </a:rPr>
                        <a:t> - di cui disponibilità (magazzino)</a:t>
                      </a:r>
                      <a:endParaRPr lang="it-IT" sz="1000">
                        <a:latin typeface="Century Gothic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900">
                          <a:latin typeface="Georgia"/>
                          <a:ea typeface="Times New Roman"/>
                          <a:cs typeface="Arial"/>
                        </a:rPr>
                        <a:t>1.908.171</a:t>
                      </a:r>
                      <a:endParaRPr lang="it-IT" sz="1000">
                        <a:latin typeface="Century Gothic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900">
                          <a:latin typeface="Georgia"/>
                          <a:ea typeface="Times New Roman"/>
                          <a:cs typeface="Arial"/>
                        </a:rPr>
                        <a:t>1.925.664</a:t>
                      </a:r>
                      <a:endParaRPr lang="it-IT" sz="1000">
                        <a:latin typeface="Century Gothic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0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900">
                          <a:latin typeface="Georgia"/>
                          <a:ea typeface="Times New Roman"/>
                          <a:cs typeface="Arial"/>
                        </a:rPr>
                        <a:t> - di cui liquidità differite</a:t>
                      </a:r>
                      <a:endParaRPr lang="it-IT" sz="1000">
                        <a:latin typeface="Century Gothic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900">
                          <a:latin typeface="Georgia"/>
                          <a:ea typeface="Times New Roman"/>
                          <a:cs typeface="Arial"/>
                        </a:rPr>
                        <a:t>13.976.092</a:t>
                      </a:r>
                      <a:endParaRPr lang="it-IT" sz="1000">
                        <a:latin typeface="Century Gothic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900">
                          <a:latin typeface="Georgia"/>
                          <a:ea typeface="Times New Roman"/>
                          <a:cs typeface="Arial"/>
                        </a:rPr>
                        <a:t>15.016.091</a:t>
                      </a:r>
                      <a:endParaRPr lang="it-IT" sz="1000">
                        <a:latin typeface="Century Gothic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0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900">
                          <a:latin typeface="Georgia"/>
                          <a:ea typeface="Times New Roman"/>
                          <a:cs typeface="Arial"/>
                        </a:rPr>
                        <a:t> - di cui liquidità immediate</a:t>
                      </a:r>
                      <a:endParaRPr lang="it-IT" sz="1000">
                        <a:latin typeface="Century Gothic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900">
                          <a:latin typeface="Georgia"/>
                          <a:ea typeface="Times New Roman"/>
                          <a:cs typeface="Arial"/>
                        </a:rPr>
                        <a:t>23.998.287</a:t>
                      </a:r>
                      <a:endParaRPr lang="it-IT" sz="1000">
                        <a:latin typeface="Century Gothic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900">
                          <a:latin typeface="Georgia"/>
                          <a:ea typeface="Times New Roman"/>
                          <a:cs typeface="Arial"/>
                        </a:rPr>
                        <a:t>17.607.789</a:t>
                      </a:r>
                      <a:endParaRPr lang="it-IT" sz="1000">
                        <a:latin typeface="Century Gothic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0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900" b="1">
                          <a:latin typeface="Georgia"/>
                          <a:ea typeface="Times New Roman"/>
                          <a:cs typeface="Arial"/>
                        </a:rPr>
                        <a:t>TOTALE CAPITALE INVESTITO </a:t>
                      </a:r>
                      <a:endParaRPr lang="it-IT" sz="1000">
                        <a:latin typeface="Century Gothic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900" b="1">
                          <a:latin typeface="Georgia"/>
                          <a:ea typeface="Times New Roman"/>
                          <a:cs typeface="Arial"/>
                        </a:rPr>
                        <a:t>40.437.319</a:t>
                      </a:r>
                      <a:endParaRPr lang="it-IT" sz="1000">
                        <a:latin typeface="Century Gothic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900" b="1">
                          <a:latin typeface="Georgia"/>
                          <a:ea typeface="Times New Roman"/>
                          <a:cs typeface="Arial"/>
                        </a:rPr>
                        <a:t>34.975.409</a:t>
                      </a:r>
                      <a:endParaRPr lang="it-IT" sz="1000">
                        <a:latin typeface="Century Gothic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0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900" b="1" i="1">
                          <a:latin typeface="Georgia"/>
                          <a:ea typeface="Times New Roman"/>
                          <a:cs typeface="Arial"/>
                        </a:rPr>
                        <a:t>PASSIVO</a:t>
                      </a:r>
                      <a:endParaRPr lang="it-IT" sz="1000">
                        <a:latin typeface="Century Gothic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900" b="1">
                          <a:latin typeface="Georgia"/>
                          <a:ea typeface="Times New Roman"/>
                          <a:cs typeface="Arial"/>
                        </a:rPr>
                        <a:t> </a:t>
                      </a:r>
                      <a:endParaRPr lang="it-IT" sz="1000">
                        <a:latin typeface="Century Gothic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900" b="1">
                          <a:latin typeface="Georgia"/>
                          <a:ea typeface="Times New Roman"/>
                          <a:cs typeface="Arial"/>
                        </a:rPr>
                        <a:t> </a:t>
                      </a:r>
                      <a:endParaRPr lang="it-IT" sz="1000">
                        <a:latin typeface="Century Gothic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0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900" b="1">
                          <a:latin typeface="Georgia"/>
                          <a:ea typeface="Times New Roman"/>
                          <a:cs typeface="Arial"/>
                        </a:rPr>
                        <a:t>Patrimonio netto</a:t>
                      </a:r>
                      <a:endParaRPr lang="it-IT" sz="1000">
                        <a:latin typeface="Century Gothic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900" b="1">
                          <a:latin typeface="Georgia"/>
                          <a:ea typeface="Times New Roman"/>
                          <a:cs typeface="Arial"/>
                        </a:rPr>
                        <a:t>1.679.945</a:t>
                      </a:r>
                      <a:endParaRPr lang="it-IT" sz="1000">
                        <a:latin typeface="Century Gothic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900" b="1">
                          <a:latin typeface="Georgia"/>
                          <a:ea typeface="Times New Roman"/>
                          <a:cs typeface="Arial"/>
                        </a:rPr>
                        <a:t>1.593.976</a:t>
                      </a:r>
                      <a:endParaRPr lang="it-IT" sz="1000">
                        <a:latin typeface="Century Gothic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0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900" b="1">
                          <a:latin typeface="Georgia"/>
                          <a:ea typeface="Times New Roman"/>
                          <a:cs typeface="Arial"/>
                        </a:rPr>
                        <a:t>Passività consolidate</a:t>
                      </a:r>
                      <a:endParaRPr lang="it-IT" sz="1000">
                        <a:latin typeface="Century Gothic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900" b="1">
                          <a:latin typeface="Georgia"/>
                          <a:ea typeface="Times New Roman"/>
                          <a:cs typeface="Arial"/>
                        </a:rPr>
                        <a:t>13.832.642</a:t>
                      </a:r>
                      <a:endParaRPr lang="it-IT" sz="1000">
                        <a:latin typeface="Century Gothic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900" b="1">
                          <a:latin typeface="Georgia"/>
                          <a:ea typeface="Times New Roman"/>
                          <a:cs typeface="Arial"/>
                        </a:rPr>
                        <a:t>16.882.725</a:t>
                      </a:r>
                      <a:endParaRPr lang="it-IT" sz="1000">
                        <a:latin typeface="Century Gothic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0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900" b="1">
                          <a:latin typeface="Georgia"/>
                          <a:ea typeface="Times New Roman"/>
                          <a:cs typeface="Arial"/>
                        </a:rPr>
                        <a:t>Passività correnti</a:t>
                      </a:r>
                      <a:endParaRPr lang="it-IT" sz="1000">
                        <a:latin typeface="Century Gothic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900" b="1">
                          <a:latin typeface="Georgia"/>
                          <a:ea typeface="Times New Roman"/>
                          <a:cs typeface="Arial"/>
                        </a:rPr>
                        <a:t>24.924.732</a:t>
                      </a:r>
                      <a:endParaRPr lang="it-IT" sz="1000">
                        <a:latin typeface="Century Gothic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900" b="1">
                          <a:latin typeface="Georgia"/>
                          <a:ea typeface="Times New Roman"/>
                          <a:cs typeface="Arial"/>
                        </a:rPr>
                        <a:t>16.498.708</a:t>
                      </a:r>
                      <a:endParaRPr lang="it-IT" sz="1000">
                        <a:latin typeface="Century Gothic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0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900" b="1">
                          <a:latin typeface="Georgia"/>
                          <a:ea typeface="Times New Roman"/>
                          <a:cs typeface="Arial"/>
                        </a:rPr>
                        <a:t>TOTALE PASSIVO E PATRIMONIO NETTO</a:t>
                      </a:r>
                      <a:endParaRPr lang="it-IT" sz="1000">
                        <a:latin typeface="Century Gothic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900" b="1">
                          <a:latin typeface="Georgia"/>
                          <a:ea typeface="Times New Roman"/>
                          <a:cs typeface="Arial"/>
                        </a:rPr>
                        <a:t>40.437.319</a:t>
                      </a:r>
                      <a:endParaRPr lang="it-IT" sz="1000">
                        <a:latin typeface="Century Gothic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900" b="1" dirty="0">
                          <a:latin typeface="Georgia"/>
                          <a:ea typeface="Times New Roman"/>
                          <a:cs typeface="Arial"/>
                        </a:rPr>
                        <a:t>34.975.409</a:t>
                      </a:r>
                      <a:endParaRPr lang="it-IT" sz="1000" dirty="0">
                        <a:latin typeface="Century Gothic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4" name="Immagine 3" descr="logo Trentino_Trasporti_Esercizi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14546" y="357166"/>
            <a:ext cx="4786346" cy="16004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it-IT" sz="4400" dirty="0" smtClean="0">
                <a:solidFill>
                  <a:schemeClr val="tx2">
                    <a:lumMod val="75000"/>
                  </a:schemeClr>
                </a:solidFill>
              </a:rPr>
              <a:t>PERCORRENZE</a:t>
            </a:r>
          </a:p>
        </p:txBody>
      </p:sp>
      <p:pic>
        <p:nvPicPr>
          <p:cNvPr id="4" name="Immagine 3" descr="logo Trentino_Trasporti_Esercizi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00166" y="1571612"/>
            <a:ext cx="6096000" cy="2038350"/>
          </a:xfrm>
          <a:prstGeom prst="rect">
            <a:avLst/>
          </a:prstGeom>
        </p:spPr>
      </p:pic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z="2400" dirty="0" smtClean="0"/>
              <a:t>BILANCIO 2015</a:t>
            </a:r>
            <a:endParaRPr lang="it-IT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BILANCIO 2015</a:t>
            </a:r>
            <a:endParaRPr lang="it-IT"/>
          </a:p>
        </p:txBody>
      </p:sp>
      <p:pic>
        <p:nvPicPr>
          <p:cNvPr id="4" name="Immagine 3" descr="logo Trentino_Trasporti_Esercizi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85984" y="0"/>
            <a:ext cx="4572032" cy="1528773"/>
          </a:xfrm>
          <a:prstGeom prst="rect">
            <a:avLst/>
          </a:prstGeom>
        </p:spPr>
      </p:pic>
      <p:graphicFrame>
        <p:nvGraphicFramePr>
          <p:cNvPr id="6" name="Grafico 5"/>
          <p:cNvGraphicFramePr/>
          <p:nvPr/>
        </p:nvGraphicFramePr>
        <p:xfrm>
          <a:off x="785786" y="1738312"/>
          <a:ext cx="7572428" cy="41910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BILANCIO 2015</a:t>
            </a:r>
            <a:endParaRPr lang="it-IT"/>
          </a:p>
        </p:txBody>
      </p:sp>
      <p:graphicFrame>
        <p:nvGraphicFramePr>
          <p:cNvPr id="3" name="Grafico 2"/>
          <p:cNvGraphicFramePr/>
          <p:nvPr/>
        </p:nvGraphicFramePr>
        <p:xfrm>
          <a:off x="428596" y="1785926"/>
          <a:ext cx="8429685" cy="42148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Immagine 3" descr="logo Trentino_Trasporti_Esercizi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357422" y="47774"/>
            <a:ext cx="4214842" cy="140933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BILANCIO 2015</a:t>
            </a:r>
            <a:endParaRPr lang="it-IT"/>
          </a:p>
        </p:txBody>
      </p:sp>
      <p:graphicFrame>
        <p:nvGraphicFramePr>
          <p:cNvPr id="3" name="Grafico 2"/>
          <p:cNvGraphicFramePr/>
          <p:nvPr/>
        </p:nvGraphicFramePr>
        <p:xfrm>
          <a:off x="357158" y="2000240"/>
          <a:ext cx="7786741" cy="40719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Immagine 4" descr="logo Trentino_Trasporti_Esercizi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14546" y="285728"/>
            <a:ext cx="4286280" cy="14332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it-IT" sz="4400" dirty="0" smtClean="0">
                <a:solidFill>
                  <a:schemeClr val="tx2">
                    <a:lumMod val="75000"/>
                  </a:schemeClr>
                </a:solidFill>
              </a:rPr>
              <a:t>PASSEGGERI</a:t>
            </a:r>
          </a:p>
        </p:txBody>
      </p:sp>
      <p:pic>
        <p:nvPicPr>
          <p:cNvPr id="4" name="Immagine 3" descr="logo Trentino_Trasporti_Esercizi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00166" y="1571612"/>
            <a:ext cx="6096000" cy="2038350"/>
          </a:xfrm>
          <a:prstGeom prst="rect">
            <a:avLst/>
          </a:prstGeom>
        </p:spPr>
      </p:pic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z="2400" dirty="0" smtClean="0"/>
              <a:t>BILANCIO 2015</a:t>
            </a:r>
            <a:endParaRPr lang="it-IT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logo Trentino_Trasporti_Esercizi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71670" y="0"/>
            <a:ext cx="4357718" cy="1457112"/>
          </a:xfrm>
          <a:prstGeom prst="rect">
            <a:avLst/>
          </a:prstGeom>
        </p:spPr>
      </p:pic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z="2000" dirty="0" smtClean="0"/>
              <a:t>BILANCIO 2015</a:t>
            </a:r>
            <a:endParaRPr lang="it-IT" sz="2000" dirty="0"/>
          </a:p>
        </p:txBody>
      </p:sp>
      <p:graphicFrame>
        <p:nvGraphicFramePr>
          <p:cNvPr id="8" name="Segnaposto contenuto 7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logo Trentino_Trasporti_Esercizi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3108" y="142852"/>
            <a:ext cx="4214842" cy="1409339"/>
          </a:xfrm>
          <a:prstGeom prst="rect">
            <a:avLst/>
          </a:prstGeom>
        </p:spPr>
      </p:pic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z="2000" dirty="0" smtClean="0"/>
              <a:t>BILANCIO 2015</a:t>
            </a:r>
            <a:endParaRPr lang="it-IT" sz="2000" dirty="0"/>
          </a:p>
        </p:txBody>
      </p:sp>
      <p:graphicFrame>
        <p:nvGraphicFramePr>
          <p:cNvPr id="12" name="Segnaposto contenuto 11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logo Trentino_Trasporti_Esercizi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71670" y="0"/>
            <a:ext cx="4214842" cy="1409338"/>
          </a:xfrm>
          <a:prstGeom prst="rect">
            <a:avLst/>
          </a:prstGeom>
        </p:spPr>
      </p:pic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BILANCIO 2015</a:t>
            </a:r>
            <a:endParaRPr lang="it-IT"/>
          </a:p>
        </p:txBody>
      </p:sp>
      <p:graphicFrame>
        <p:nvGraphicFramePr>
          <p:cNvPr id="8" name="Segnaposto contenuto 7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043890" cy="45434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401</TotalTime>
  <Words>392</Words>
  <Application>Microsoft Office PowerPoint</Application>
  <PresentationFormat>Presentazione su schermo (4:3)</PresentationFormat>
  <Paragraphs>203</Paragraphs>
  <Slides>19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19</vt:i4>
      </vt:variant>
    </vt:vector>
  </HeadingPairs>
  <TitlesOfParts>
    <vt:vector size="20" baseType="lpstr">
      <vt:lpstr>Tema di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filtro</dc:creator>
  <cp:lastModifiedBy>filtro</cp:lastModifiedBy>
  <cp:revision>60</cp:revision>
  <dcterms:created xsi:type="dcterms:W3CDTF">2016-05-17T14:19:44Z</dcterms:created>
  <dcterms:modified xsi:type="dcterms:W3CDTF">2016-05-24T09:55:39Z</dcterms:modified>
</cp:coreProperties>
</file>