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sldIdLst>
    <p:sldId id="342" r:id="rId2"/>
    <p:sldId id="409" r:id="rId3"/>
    <p:sldId id="412" r:id="rId4"/>
    <p:sldId id="413" r:id="rId5"/>
    <p:sldId id="378" r:id="rId6"/>
    <p:sldId id="407" r:id="rId7"/>
    <p:sldId id="414" r:id="rId8"/>
    <p:sldId id="415" r:id="rId9"/>
    <p:sldId id="392" r:id="rId10"/>
    <p:sldId id="402" r:id="rId11"/>
    <p:sldId id="403" r:id="rId12"/>
    <p:sldId id="416" r:id="rId13"/>
    <p:sldId id="417" r:id="rId14"/>
  </p:sldIdLst>
  <p:sldSz cx="9144000" cy="6858000" type="screen4x3"/>
  <p:notesSz cx="7315200" cy="96012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009900"/>
    <a:srgbClr val="FFC819"/>
    <a:srgbClr val="EAB200"/>
    <a:srgbClr val="D60093"/>
    <a:srgbClr val="F17F01"/>
    <a:srgbClr val="33CC33"/>
    <a:srgbClr val="CC00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6131" autoAdjust="0"/>
  </p:normalViewPr>
  <p:slideViewPr>
    <p:cSldViewPr>
      <p:cViewPr varScale="1">
        <p:scale>
          <a:sx n="81" d="100"/>
          <a:sy n="81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erena\Documenti\RAPPORTO%20IMMIGRAZIONE%20TRENTINO\RAPPORTO%202015\GRAFICI\capitolo%20PRIMO\figura%2010_Capitolo%201%20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lineChart>
        <c:grouping val="standard"/>
        <c:ser>
          <c:idx val="0"/>
          <c:order val="0"/>
          <c:tx>
            <c:strRef>
              <c:f>Foglio1!$B$1</c:f>
              <c:strCache>
                <c:ptCount val="1"/>
                <c:pt idx="0">
                  <c:v>Donne straniere</c:v>
                </c:pt>
              </c:strCache>
            </c:strRef>
          </c:tx>
          <c:marker>
            <c:symbol val="star"/>
            <c:size val="7"/>
          </c:marker>
          <c:dLbls>
            <c:dLbl>
              <c:idx val="0"/>
              <c:layout>
                <c:manualLayout>
                  <c:x val="-1.5325563232549855E-3"/>
                  <c:y val="0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showVal val="1"/>
          </c:dLbls>
          <c:cat>
            <c:numRef>
              <c:f>Foglio1!$A$2:$A$12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Foglio1!$B$2:$B$12</c:f>
              <c:numCache>
                <c:formatCode>General</c:formatCode>
                <c:ptCount val="11"/>
                <c:pt idx="0" formatCode="0.00">
                  <c:v>2.8</c:v>
                </c:pt>
                <c:pt idx="1">
                  <c:v>2.78</c:v>
                </c:pt>
                <c:pt idx="2">
                  <c:v>2.72</c:v>
                </c:pt>
                <c:pt idx="3">
                  <c:v>2.57</c:v>
                </c:pt>
                <c:pt idx="4" formatCode="0.00">
                  <c:v>2.5</c:v>
                </c:pt>
                <c:pt idx="5">
                  <c:v>2.44</c:v>
                </c:pt>
                <c:pt idx="6" formatCode="0.00">
                  <c:v>2.2999999999999998</c:v>
                </c:pt>
                <c:pt idx="7">
                  <c:v>2.21</c:v>
                </c:pt>
                <c:pt idx="8">
                  <c:v>2.58</c:v>
                </c:pt>
                <c:pt idx="9" formatCode="0.00">
                  <c:v>2.2999999999999998</c:v>
                </c:pt>
                <c:pt idx="10">
                  <c:v>2.11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Donne italiane</c:v>
                </c:pt>
              </c:strCache>
            </c:strRef>
          </c:tx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showVal val="1"/>
          </c:dLbls>
          <c:cat>
            <c:numRef>
              <c:f>Foglio1!$A$2:$A$12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1.42</c:v>
                </c:pt>
                <c:pt idx="1">
                  <c:v>1.34</c:v>
                </c:pt>
                <c:pt idx="2">
                  <c:v>1.36</c:v>
                </c:pt>
                <c:pt idx="3">
                  <c:v>1.36</c:v>
                </c:pt>
                <c:pt idx="4">
                  <c:v>1.44</c:v>
                </c:pt>
                <c:pt idx="5">
                  <c:v>1.42</c:v>
                </c:pt>
                <c:pt idx="6" formatCode="0.00">
                  <c:v>1.5</c:v>
                </c:pt>
                <c:pt idx="7">
                  <c:v>1.47</c:v>
                </c:pt>
                <c:pt idx="8">
                  <c:v>1.41</c:v>
                </c:pt>
                <c:pt idx="9" formatCode="0.00">
                  <c:v>1.47</c:v>
                </c:pt>
                <c:pt idx="10">
                  <c:v>1.44</c:v>
                </c:pt>
              </c:numCache>
            </c:numRef>
          </c:val>
        </c:ser>
        <c:marker val="1"/>
        <c:axId val="75736960"/>
        <c:axId val="78843904"/>
      </c:lineChart>
      <c:catAx>
        <c:axId val="75736960"/>
        <c:scaling>
          <c:orientation val="minMax"/>
        </c:scaling>
        <c:axPos val="b"/>
        <c:numFmt formatCode="General" sourceLinked="1"/>
        <c:tickLblPos val="nextTo"/>
        <c:crossAx val="78843904"/>
        <c:crosses val="autoZero"/>
        <c:auto val="1"/>
        <c:lblAlgn val="ctr"/>
        <c:lblOffset val="100"/>
      </c:catAx>
      <c:valAx>
        <c:axId val="78843904"/>
        <c:scaling>
          <c:orientation val="minMax"/>
          <c:min val="1"/>
        </c:scaling>
        <c:axPos val="l"/>
        <c:majorGridlines/>
        <c:numFmt formatCode="0.0" sourceLinked="0"/>
        <c:tickLblPos val="nextTo"/>
        <c:crossAx val="757369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it-IT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12411101128590422"/>
          <c:y val="4.2583934476204732E-2"/>
          <c:w val="0.7856403560790598"/>
          <c:h val="0.83631934658699125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dLbls>
            <c:txPr>
              <a:bodyPr/>
              <a:lstStyle/>
              <a:p>
                <a:pPr>
                  <a:defRPr sz="1200">
                    <a:latin typeface="+mj-lt"/>
                  </a:defRPr>
                </a:pPr>
                <a:endParaRPr lang="it-IT"/>
              </a:p>
            </c:txPr>
            <c:showVal val="1"/>
          </c:dLbls>
          <c:cat>
            <c:strRef>
              <c:f>Foglio1!$A$2:$A$5</c:f>
              <c:strCache>
                <c:ptCount val="4"/>
                <c:pt idx="0">
                  <c:v>Agricoltura</c:v>
                </c:pt>
                <c:pt idx="1">
                  <c:v>Industria</c:v>
                </c:pt>
                <c:pt idx="2">
                  <c:v>Altre attività</c:v>
                </c:pt>
                <c:pt idx="3">
                  <c:v>Totale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73.2</c:v>
                </c:pt>
                <c:pt idx="1">
                  <c:v>36.1</c:v>
                </c:pt>
                <c:pt idx="2">
                  <c:v>22.6</c:v>
                </c:pt>
                <c:pt idx="3">
                  <c:v>31.7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dLbls>
            <c:dLbl>
              <c:idx val="1"/>
              <c:layout>
                <c:manualLayout>
                  <c:x val="1.7204180661056022E-2"/>
                  <c:y val="-2.7586099038874822E-3"/>
                </c:manualLayout>
              </c:layout>
              <c:showVal val="1"/>
            </c:dLbl>
            <c:dLbl>
              <c:idx val="2"/>
              <c:layout>
                <c:manualLayout>
                  <c:x val="1.433681721754664E-2"/>
                  <c:y val="-5.5172198077748534E-3"/>
                </c:manualLayout>
              </c:layout>
              <c:showVal val="1"/>
            </c:dLbl>
            <c:dLbl>
              <c:idx val="3"/>
              <c:layout>
                <c:manualLayout>
                  <c:x val="3.1540997878602692E-2"/>
                  <c:y val="3.6781351758119799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+mj-lt"/>
                  </a:defRPr>
                </a:pPr>
                <a:endParaRPr lang="it-IT"/>
              </a:p>
            </c:txPr>
            <c:showVal val="1"/>
          </c:dLbls>
          <c:cat>
            <c:strRef>
              <c:f>Foglio1!$A$2:$A$5</c:f>
              <c:strCache>
                <c:ptCount val="4"/>
                <c:pt idx="0">
                  <c:v>Agricoltura</c:v>
                </c:pt>
                <c:pt idx="1">
                  <c:v>Industria</c:v>
                </c:pt>
                <c:pt idx="2">
                  <c:v>Altre attività</c:v>
                </c:pt>
                <c:pt idx="3">
                  <c:v>Totale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75.900000000000006</c:v>
                </c:pt>
                <c:pt idx="1">
                  <c:v>29.7</c:v>
                </c:pt>
                <c:pt idx="2">
                  <c:v>24.4</c:v>
                </c:pt>
                <c:pt idx="3">
                  <c:v>34.700000000000003</c:v>
                </c:pt>
              </c:numCache>
            </c:numRef>
          </c:val>
        </c:ser>
        <c:axId val="80646144"/>
        <c:axId val="80647680"/>
      </c:barChart>
      <c:catAx>
        <c:axId val="8064614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+mj-lt"/>
              </a:defRPr>
            </a:pPr>
            <a:endParaRPr lang="it-IT"/>
          </a:p>
        </c:txPr>
        <c:crossAx val="80647680"/>
        <c:crosses val="autoZero"/>
        <c:auto val="1"/>
        <c:lblAlgn val="ctr"/>
        <c:lblOffset val="100"/>
      </c:catAx>
      <c:valAx>
        <c:axId val="80647680"/>
        <c:scaling>
          <c:orientation val="minMax"/>
        </c:scaling>
        <c:axPos val="l"/>
        <c:majorGridlines/>
        <c:numFmt formatCode="#,##0.0" sourceLinked="0"/>
        <c:tickLblPos val="nextTo"/>
        <c:txPr>
          <a:bodyPr/>
          <a:lstStyle/>
          <a:p>
            <a:pPr>
              <a:defRPr sz="1300">
                <a:latin typeface="+mj-lt"/>
              </a:defRPr>
            </a:pPr>
            <a:endParaRPr lang="it-IT"/>
          </a:p>
        </c:txPr>
        <c:crossAx val="80646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3403899072419225"/>
          <c:y val="0.24405223338105594"/>
          <c:w val="0.11718447104376166"/>
          <c:h val="0.13500180939079004"/>
        </c:manualLayout>
      </c:layout>
      <c:txPr>
        <a:bodyPr/>
        <a:lstStyle/>
        <a:p>
          <a:pPr>
            <a:defRPr sz="1200">
              <a:latin typeface="+mj-lt"/>
            </a:defRPr>
          </a:pPr>
          <a:endParaRPr lang="it-IT"/>
        </a:p>
      </c:txPr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77" cy="478909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3515" y="0"/>
            <a:ext cx="3169977" cy="478909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0C55BB-929C-44E1-B0F0-68A9238A2EAF}" type="datetimeFigureOut">
              <a:rPr lang="it-IT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2188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8" tIns="46104" rIns="92208" bIns="46104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2717" y="4560378"/>
            <a:ext cx="5849768" cy="4320923"/>
          </a:xfrm>
          <a:prstGeom prst="rect">
            <a:avLst/>
          </a:prstGeom>
        </p:spPr>
        <p:txBody>
          <a:bodyPr vert="horz" lIns="92208" tIns="46104" rIns="92208" bIns="46104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222"/>
            <a:ext cx="3169977" cy="480443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515" y="9119222"/>
            <a:ext cx="3169977" cy="480443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EF0791-12F6-4513-B9DE-07F3BAEA1E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4902B7-627F-4587-9DB3-BDBEA78AE33E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EF0791-12F6-4513-B9DE-07F3BAEA1E76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EF0791-12F6-4513-B9DE-07F3BAEA1E76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69970919-755C-4213-8801-3CF5BF38CF30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05233D6-6F5D-4410-BDB2-2AD75C1C7B5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85C9D1-70B4-43B6-A981-6BD9FB15C21C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66120-566F-46B3-8A01-34879BE7E79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A5ABA-7CCD-4108-91EF-70A896014D4F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7DED0-3108-4F5B-8CAF-8B73A49E3CF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741C1C-C63A-43D8-8811-2FE7EEAFED5B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CB214-FBD0-40B4-8A9F-638B8425E99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940CD-AE1E-4D58-BC4A-0B120D8F7719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A98B2D-1299-4ED2-A1DD-A7290FA7F3B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7A08DC-38A3-43C5-BD52-62DCB36FE633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0F708-F785-4759-9629-F1BE7EE6BEA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362B954F-C944-4650-A321-DEFBB9D69FF6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C0D8FD7-CE61-4D08-B84E-523F799E3A7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DB759084-D7F0-40DE-B1AD-97BFF9EA711D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9BFE1DF5-4AF5-4F26-AE0D-2A79CA4AF13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201470-718D-45EA-97DC-EF13CE8F92E6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5F0A1-7BF7-4A84-9A64-961B46CA688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5B9C3E-B1C2-45F9-A9E6-6087537645A1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9ED83-D928-4B27-A553-BCED3DAB91C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181E0-E9B3-43FE-A686-F5FA30388E15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A3601-DE92-4F72-82E7-2A71C2C7FA4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2503E6CD-88E5-4071-9166-DE1C5B8546F3}" type="datetimeFigureOut">
              <a:rPr lang="it-IT" smtClean="0"/>
              <a:pPr>
                <a:defRPr/>
              </a:pPr>
              <a:t>10/02/2016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6E42A2-A549-47B5-9A3A-EFA3AFF8DF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6000" dirty="0" smtClean="0">
              <a:latin typeface="Calibri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	</a:t>
            </a:r>
            <a:endParaRPr lang="it-IT" sz="1500" dirty="0" smtClean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00042"/>
            <a:ext cx="4214841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ttangolo 6"/>
          <p:cNvSpPr/>
          <p:nvPr/>
        </p:nvSpPr>
        <p:spPr>
          <a:xfrm>
            <a:off x="4643438" y="642918"/>
            <a:ext cx="450056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atin typeface="+mn-lt"/>
                <a:cs typeface="+mn-cs"/>
              </a:rPr>
              <a:t>DINAMICHE E ASPETTI SALIENTI DELL’IMMIGRAZIONE </a:t>
            </a:r>
          </a:p>
          <a:p>
            <a:r>
              <a:rPr lang="it-IT" sz="2400" b="1" dirty="0" smtClean="0">
                <a:latin typeface="+mn-lt"/>
                <a:cs typeface="+mn-cs"/>
              </a:rPr>
              <a:t>IN TRENTINO</a:t>
            </a:r>
          </a:p>
          <a:p>
            <a:endParaRPr lang="it-IT" dirty="0" smtClean="0">
              <a:latin typeface="+mn-lt"/>
              <a:cs typeface="+mn-cs"/>
            </a:endParaRPr>
          </a:p>
          <a:p>
            <a:endParaRPr lang="it-IT" dirty="0" smtClean="0">
              <a:latin typeface="+mj-lt"/>
            </a:endParaRPr>
          </a:p>
          <a:p>
            <a:endParaRPr lang="it-IT" i="1" dirty="0" smtClean="0">
              <a:latin typeface="Calibri" pitchFamily="34" charset="0"/>
            </a:endParaRPr>
          </a:p>
          <a:p>
            <a:r>
              <a:rPr lang="it-IT" i="1" dirty="0" smtClean="0">
                <a:latin typeface="+mn-lt"/>
              </a:rPr>
              <a:t>di Serena Piovesan</a:t>
            </a:r>
          </a:p>
          <a:p>
            <a:r>
              <a:rPr lang="it-IT" i="1" dirty="0" smtClean="0">
                <a:latin typeface="+mn-lt"/>
              </a:rPr>
              <a:t>CINFORMI - PAT</a:t>
            </a:r>
          </a:p>
          <a:p>
            <a:endParaRPr lang="it-IT" dirty="0" smtClean="0">
              <a:latin typeface="+mn-lt"/>
            </a:endParaRPr>
          </a:p>
          <a:p>
            <a:endParaRPr lang="it-IT" dirty="0" smtClean="0">
              <a:latin typeface="+mn-lt"/>
            </a:endParaRPr>
          </a:p>
          <a:p>
            <a:endParaRPr lang="it-IT" dirty="0" smtClean="0">
              <a:latin typeface="+mn-lt"/>
            </a:endParaRPr>
          </a:p>
          <a:p>
            <a:endParaRPr lang="it-IT" dirty="0" smtClean="0">
              <a:latin typeface="+mn-lt"/>
            </a:endParaRPr>
          </a:p>
          <a:p>
            <a:endParaRPr lang="it-IT" dirty="0" smtClean="0">
              <a:latin typeface="+mn-lt"/>
            </a:endParaRPr>
          </a:p>
          <a:p>
            <a:endParaRPr lang="it-IT" sz="1000" dirty="0" smtClean="0">
              <a:latin typeface="+mn-lt"/>
            </a:endParaRPr>
          </a:p>
          <a:p>
            <a:endParaRPr lang="it-IT" sz="1000" dirty="0" smtClean="0">
              <a:latin typeface="+mn-lt"/>
            </a:endParaRPr>
          </a:p>
          <a:p>
            <a:endParaRPr lang="it-IT" sz="1000" dirty="0" smtClean="0">
              <a:latin typeface="+mn-lt"/>
            </a:endParaRPr>
          </a:p>
          <a:p>
            <a:endParaRPr lang="it-IT" dirty="0" smtClean="0">
              <a:latin typeface="+mn-lt"/>
            </a:endParaRPr>
          </a:p>
          <a:p>
            <a:r>
              <a:rPr lang="it-IT" dirty="0" smtClean="0">
                <a:latin typeface="+mn-lt"/>
              </a:rPr>
              <a:t>Trento, 11 febbraio 2016</a:t>
            </a:r>
            <a:endParaRPr lang="it-IT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</a:p>
          <a:p>
            <a:pPr fontAlgn="auto">
              <a:spcAft>
                <a:spcPts val="0"/>
              </a:spcAft>
              <a:defRPr/>
            </a:pPr>
            <a:endParaRPr lang="it-IT" sz="15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0" y="642918"/>
            <a:ext cx="8929718" cy="57148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/>
              <a:t>Gl</a:t>
            </a:r>
            <a:r>
              <a:rPr lang="it-IT" sz="3200" b="1" dirty="0" smtClean="0"/>
              <a:t>i andamenti contrastanti nel </a:t>
            </a:r>
            <a:r>
              <a:rPr lang="it-IT" sz="3200" b="1" dirty="0" smtClean="0"/>
              <a:t>mercato </a:t>
            </a:r>
            <a:r>
              <a:rPr lang="it-IT" sz="3200" b="1" dirty="0" smtClean="0"/>
              <a:t>del </a:t>
            </a:r>
            <a:r>
              <a:rPr lang="it-IT" sz="3200" b="1" dirty="0" smtClean="0"/>
              <a:t>lavoro provinciale</a:t>
            </a:r>
            <a:endParaRPr lang="it-IT" sz="3200" dirty="0"/>
          </a:p>
        </p:txBody>
      </p:sp>
      <p:sp>
        <p:nvSpPr>
          <p:cNvPr id="9" name="Rettangolo 8"/>
          <p:cNvSpPr/>
          <p:nvPr/>
        </p:nvSpPr>
        <p:spPr>
          <a:xfrm>
            <a:off x="785786" y="2357430"/>
            <a:ext cx="81439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600" i="1" dirty="0" smtClean="0">
                <a:latin typeface="+mj-lt"/>
              </a:rPr>
              <a:t> </a:t>
            </a:r>
            <a:endParaRPr lang="it-IT" sz="2600" i="1" dirty="0">
              <a:latin typeface="+mj-lt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85720" y="1500174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endParaRPr lang="it-IT" dirty="0" smtClean="0">
              <a:latin typeface="+mj-lt"/>
            </a:endParaRPr>
          </a:p>
          <a:p>
            <a:pPr eaLnBrk="1" hangingPunct="1"/>
            <a:endParaRPr lang="it-IT" dirty="0" smtClean="0">
              <a:latin typeface="+mj-lt"/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32"/>
          </a:xfrm>
        </p:spPr>
        <p:txBody>
          <a:bodyPr>
            <a:normAutofit/>
          </a:bodyPr>
          <a:lstStyle/>
          <a:p>
            <a:r>
              <a:rPr lang="it-IT" sz="2100" dirty="0" smtClean="0"/>
              <a:t>I dati </a:t>
            </a:r>
            <a:r>
              <a:rPr lang="it-IT" sz="2100" dirty="0" err="1" smtClean="0"/>
              <a:t>ISTAT-Rfl</a:t>
            </a:r>
            <a:r>
              <a:rPr lang="it-IT" sz="2100" dirty="0" smtClean="0"/>
              <a:t> indicano per la prima volta una contrazione dell’occupazione non stagionale (-1.000 unità, da addebitarsi alla componente maschile)</a:t>
            </a:r>
          </a:p>
          <a:p>
            <a:r>
              <a:rPr lang="it-IT" sz="2100" dirty="0" smtClean="0"/>
              <a:t>Le assunzioni di stranieri nel 2014 sono complessivamente stazionarie (-0,5%).  </a:t>
            </a:r>
            <a:r>
              <a:rPr lang="it-IT" sz="2100" dirty="0" smtClean="0"/>
              <a:t>I</a:t>
            </a:r>
            <a:r>
              <a:rPr lang="it-IT" sz="2100" dirty="0" smtClean="0"/>
              <a:t>n perdita (ormai da anni) industria (-7%) e terziario (-3%). Diminuiscono i posti relativamente stabili (</a:t>
            </a:r>
            <a:r>
              <a:rPr lang="it-IT" sz="2100" dirty="0" smtClean="0"/>
              <a:t>tempo </a:t>
            </a:r>
            <a:r>
              <a:rPr lang="it-IT" sz="2100" dirty="0" smtClean="0"/>
              <a:t>indeterminato -12%)</a:t>
            </a:r>
          </a:p>
          <a:p>
            <a:r>
              <a:rPr lang="it-IT" sz="2100" dirty="0" smtClean="0"/>
              <a:t>Le assunzioni  di stranieri nei primi sei mesi del 2015 indicano invece tendenze espansive  (+2,3%)</a:t>
            </a:r>
          </a:p>
          <a:p>
            <a:r>
              <a:rPr lang="it-IT" sz="2100" dirty="0" smtClean="0"/>
              <a:t>Tengono il lavoro domestico e l’assistenza agli anziani. È straniero  l’81% degli occupati nel settore. Nel tempo, marcato passaggio dalle mansioni di collaboratrice familiare a quella di assistente</a:t>
            </a:r>
            <a:endParaRPr lang="it-IT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</a:p>
          <a:p>
            <a:pPr fontAlgn="auto">
              <a:spcAft>
                <a:spcPts val="0"/>
              </a:spcAft>
              <a:defRPr/>
            </a:pPr>
            <a:endParaRPr lang="it-IT" sz="15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0" y="642918"/>
            <a:ext cx="8929718" cy="57148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/>
              <a:t>Aldilà delle tendenze, la manodopera straniera rimane necessaria</a:t>
            </a:r>
            <a:endParaRPr lang="it-IT" sz="3200" dirty="0"/>
          </a:p>
        </p:txBody>
      </p:sp>
      <p:sp>
        <p:nvSpPr>
          <p:cNvPr id="9" name="Rettangolo 8"/>
          <p:cNvSpPr/>
          <p:nvPr/>
        </p:nvSpPr>
        <p:spPr>
          <a:xfrm>
            <a:off x="785786" y="2357430"/>
            <a:ext cx="81439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600" i="1" dirty="0" smtClean="0">
                <a:latin typeface="+mj-lt"/>
              </a:rPr>
              <a:t> </a:t>
            </a:r>
            <a:endParaRPr lang="it-IT" sz="2600" i="1" dirty="0">
              <a:latin typeface="+mj-lt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85720" y="1500174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endParaRPr lang="it-IT" dirty="0" smtClean="0">
              <a:latin typeface="+mj-lt"/>
            </a:endParaRPr>
          </a:p>
          <a:p>
            <a:pPr eaLnBrk="1" hangingPunct="1"/>
            <a:endParaRPr lang="it-IT" dirty="0" smtClean="0">
              <a:latin typeface="+mj-lt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71406" y="5786454"/>
            <a:ext cx="500066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1000" dirty="0">
                <a:latin typeface="+mj-lt"/>
                <a:ea typeface="+mj-ea"/>
                <a:cs typeface="+mj-cs"/>
              </a:rPr>
              <a:t>Fonte: </a:t>
            </a:r>
            <a:r>
              <a:rPr lang="it-IT" sz="1000" dirty="0" smtClean="0">
                <a:latin typeface="+mj-lt"/>
                <a:ea typeface="+mj-ea"/>
                <a:cs typeface="+mj-cs"/>
              </a:rPr>
              <a:t> </a:t>
            </a:r>
            <a:r>
              <a:rPr lang="it-IT" sz="1000" i="1" dirty="0" smtClean="0">
                <a:latin typeface="+mj-lt"/>
                <a:ea typeface="+mj-ea"/>
                <a:cs typeface="+mj-cs"/>
              </a:rPr>
              <a:t>Cinformi su dati Osservatorio mercato del lavoro PAT</a:t>
            </a:r>
            <a:endParaRPr lang="it-IT" sz="10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Grafico 9"/>
          <p:cNvGraphicFramePr/>
          <p:nvPr/>
        </p:nvGraphicFramePr>
        <p:xfrm>
          <a:off x="357126" y="1857364"/>
          <a:ext cx="8786874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785786" y="1488032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Incidenza delle assunzioni di stranieri, confronto </a:t>
            </a:r>
            <a:r>
              <a:rPr lang="it-IT" b="1" dirty="0" smtClean="0">
                <a:latin typeface="+mj-lt"/>
              </a:rPr>
              <a:t>2007-2014</a:t>
            </a:r>
            <a:endParaRPr lang="it-IT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</a:p>
          <a:p>
            <a:pPr fontAlgn="auto">
              <a:spcAft>
                <a:spcPts val="0"/>
              </a:spcAft>
              <a:defRPr/>
            </a:pPr>
            <a:endParaRPr lang="it-IT" sz="15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0" y="642918"/>
            <a:ext cx="8929718" cy="57148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/>
              <a:t>Un bilancio complessivo della presenza straniera  nel sistema scolastico</a:t>
            </a:r>
            <a:endParaRPr lang="it-IT" sz="3200" dirty="0"/>
          </a:p>
        </p:txBody>
      </p:sp>
      <p:sp>
        <p:nvSpPr>
          <p:cNvPr id="9" name="Rettangolo 8"/>
          <p:cNvSpPr/>
          <p:nvPr/>
        </p:nvSpPr>
        <p:spPr>
          <a:xfrm>
            <a:off x="785786" y="2357430"/>
            <a:ext cx="81439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600" i="1" dirty="0" smtClean="0">
                <a:latin typeface="+mj-lt"/>
              </a:rPr>
              <a:t> </a:t>
            </a:r>
            <a:endParaRPr lang="it-IT" sz="2600" i="1" dirty="0">
              <a:latin typeface="+mj-lt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85720" y="1500174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endParaRPr lang="it-IT" dirty="0" smtClean="0">
              <a:latin typeface="+mj-lt"/>
            </a:endParaRPr>
          </a:p>
          <a:p>
            <a:pPr eaLnBrk="1" hangingPunct="1"/>
            <a:endParaRPr lang="it-IT" dirty="0" smtClean="0">
              <a:latin typeface="+mj-lt"/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572032"/>
          </a:xfrm>
        </p:spPr>
        <p:txBody>
          <a:bodyPr>
            <a:normAutofit/>
          </a:bodyPr>
          <a:lstStyle/>
          <a:p>
            <a:r>
              <a:rPr lang="it-IT" sz="2100" dirty="0" smtClean="0"/>
              <a:t>Prosegue trend di crescita degli alunni stranieri, pur con incremento molto modesto rispetto al passato (+1,9%)</a:t>
            </a:r>
          </a:p>
          <a:p>
            <a:r>
              <a:rPr lang="it-IT" sz="2100" dirty="0" smtClean="0"/>
              <a:t>Nell’</a:t>
            </a:r>
            <a:r>
              <a:rPr lang="it-IT" sz="2100" dirty="0" err="1" smtClean="0"/>
              <a:t>a.s.</a:t>
            </a:r>
            <a:r>
              <a:rPr lang="it-IT" sz="2100" dirty="0" smtClean="0"/>
              <a:t> 2014/2015 sono circa 9.700, l’11,9% del totale</a:t>
            </a:r>
          </a:p>
          <a:p>
            <a:r>
              <a:rPr lang="it-IT" sz="2100" dirty="0" smtClean="0"/>
              <a:t>Quasi due terzi di loro sono nati in Italia (il 90% nelle scuole dell’infanzia)</a:t>
            </a:r>
          </a:p>
          <a:p>
            <a:r>
              <a:rPr lang="it-IT" sz="2100" dirty="0" smtClean="0"/>
              <a:t>Crescita degli stranieri attribuibile esclusivamente ai nati in Italia (+8%). Si riduce del 6% la componente dei nati all’estero</a:t>
            </a:r>
          </a:p>
          <a:p>
            <a:r>
              <a:rPr lang="it-IT" sz="2100" dirty="0" smtClean="0"/>
              <a:t>Ancora ampio il gap italiani/stranieri relativamente alla regolarità dei percorsi di studio, soprattutto nelle secondarie di II grado (83% di regolari vs 45%)</a:t>
            </a:r>
          </a:p>
          <a:p>
            <a:r>
              <a:rPr lang="it-IT" sz="2100" dirty="0" smtClean="0"/>
              <a:t>Gap pesante anche relativamente ai voti conseguiti all’esame di maturità: voto superiore a 90 per il 14% degli italiani vs 4% degli stranieri</a:t>
            </a:r>
            <a:endParaRPr lang="it-IT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</a:p>
          <a:p>
            <a:pPr fontAlgn="auto">
              <a:spcAft>
                <a:spcPts val="0"/>
              </a:spcAft>
              <a:defRPr/>
            </a:pPr>
            <a:endParaRPr lang="it-IT" sz="15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8596" y="219224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6800"/>
          </a:xfrm>
        </p:spPr>
        <p:txBody>
          <a:bodyPr>
            <a:normAutofit/>
          </a:bodyPr>
          <a:lstStyle/>
          <a:p>
            <a:r>
              <a:rPr lang="it-IT" sz="3100" b="1" dirty="0" smtClean="0"/>
              <a:t>I contenuti del Rapporto 2015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43251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100" b="1" i="1" dirty="0" smtClean="0"/>
              <a:t>Introduzione</a:t>
            </a:r>
            <a:r>
              <a:rPr lang="it-IT" sz="2100" dirty="0" smtClean="0"/>
              <a:t>: il fenomeno dell’insediamento delle famiglie immigrate</a:t>
            </a:r>
          </a:p>
          <a:p>
            <a:pPr>
              <a:buNone/>
            </a:pPr>
            <a:endParaRPr lang="it-IT" sz="2100" i="1" dirty="0" smtClean="0"/>
          </a:p>
          <a:p>
            <a:pPr>
              <a:buNone/>
            </a:pPr>
            <a:r>
              <a:rPr lang="it-IT" sz="2100" b="1" i="1" dirty="0" smtClean="0"/>
              <a:t>Prima parte</a:t>
            </a:r>
            <a:r>
              <a:rPr lang="it-IT" sz="2100" dirty="0" smtClean="0"/>
              <a:t>: </a:t>
            </a:r>
            <a:r>
              <a:rPr lang="it-IT" sz="2100" dirty="0" smtClean="0"/>
              <a:t>C</a:t>
            </a:r>
            <a:r>
              <a:rPr lang="it-IT" sz="2100" dirty="0" smtClean="0"/>
              <a:t>oordinate socio-demografiche delle presenze straniere in provincia – Accesso e partecipazione degli stranieri al mercato abitativo, alla scuola, ai servizi sanitari; indicatori sui comportamenti devianti – Cittadinanza economica dei migranti</a:t>
            </a:r>
          </a:p>
          <a:p>
            <a:pPr>
              <a:buNone/>
            </a:pPr>
            <a:endParaRPr lang="it-IT" sz="2100" dirty="0" smtClean="0"/>
          </a:p>
          <a:p>
            <a:pPr>
              <a:buNone/>
            </a:pPr>
            <a:r>
              <a:rPr lang="it-IT" sz="2100" b="1" i="1" dirty="0" smtClean="0"/>
              <a:t>Seconda parte</a:t>
            </a:r>
            <a:r>
              <a:rPr lang="it-IT" sz="2100" dirty="0" smtClean="0"/>
              <a:t>:  Traiettorie scolastiche degli studenti stranieri – Pratica del cricket tra gli adolescenti di origine pakistana – Progetti di accoglienza e tutela di migranti forzati in provincia – Pratica religiosa tra gli immigrati africani – Salute orale nei bambini italiani e stranieri</a:t>
            </a:r>
            <a:endParaRPr lang="it-IT" sz="21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  <a:endParaRPr lang="it-IT" sz="6000" dirty="0" smtClean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8596" y="219224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it-IT" sz="3100" b="1" dirty="0" smtClean="0"/>
              <a:t>Le domande che ci poniamo sulla p</a:t>
            </a:r>
            <a:r>
              <a:rPr lang="it-IT" sz="3100" b="1" dirty="0" smtClean="0"/>
              <a:t>resenza straniera, le risposte che cerchiamo nei dati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100" dirty="0" smtClean="0"/>
              <a:t>Molteplici domande e interrogativi, dai più “semplici” ai più complessi, su svariati ambiti</a:t>
            </a:r>
          </a:p>
          <a:p>
            <a:pPr>
              <a:buNone/>
            </a:pPr>
            <a:endParaRPr lang="it-IT" sz="2100" dirty="0" smtClean="0"/>
          </a:p>
          <a:p>
            <a:pPr>
              <a:buNone/>
            </a:pPr>
            <a:r>
              <a:rPr lang="it-IT" sz="2100" dirty="0" smtClean="0"/>
              <a:t>Ma è ancora difficile rispondere ad alcuni di questi </a:t>
            </a:r>
            <a:r>
              <a:rPr lang="it-IT" sz="2100" dirty="0" err="1" smtClean="0"/>
              <a:t>quesiti…</a:t>
            </a:r>
            <a:r>
              <a:rPr lang="it-IT" sz="2100" dirty="0" smtClean="0"/>
              <a:t> e molte risposte risultano “parziali”</a:t>
            </a:r>
          </a:p>
          <a:p>
            <a:pPr>
              <a:buNone/>
            </a:pPr>
            <a:endParaRPr lang="it-IT" sz="2100" dirty="0" smtClean="0"/>
          </a:p>
          <a:p>
            <a:pPr>
              <a:buNone/>
            </a:pPr>
            <a:r>
              <a:rPr lang="it-IT" sz="2100" dirty="0" smtClean="0"/>
              <a:t>Non ci sono risposte semplici e sicure</a:t>
            </a:r>
          </a:p>
          <a:p>
            <a:pPr>
              <a:buNone/>
            </a:pPr>
            <a:endParaRPr lang="it-IT" sz="2100" dirty="0" smtClean="0"/>
          </a:p>
          <a:p>
            <a:pPr>
              <a:buNone/>
            </a:pPr>
            <a:r>
              <a:rPr lang="it-IT" sz="2100" dirty="0" smtClean="0"/>
              <a:t>Il Rapporto si pone l’obiettivo di interpretare i dati, tirando le fila dei diversi “racconti” che emergono dalle diverse fonti utilizzate, per cercare di “farci un’idea” più chiara di quello che sta accadendo, delle implicazioni del fenomeno</a:t>
            </a:r>
            <a:endParaRPr lang="it-IT" sz="2100" dirty="0" smtClean="0"/>
          </a:p>
          <a:p>
            <a:pPr>
              <a:buNone/>
            </a:pPr>
            <a:endParaRPr lang="it-IT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</a:p>
          <a:p>
            <a:pPr fontAlgn="auto">
              <a:spcAft>
                <a:spcPts val="0"/>
              </a:spcAft>
              <a:defRPr/>
            </a:pPr>
            <a:endParaRPr lang="it-IT" sz="15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8596" y="219224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it-IT" sz="3300" b="1" dirty="0" smtClean="0"/>
              <a:t>La popolazione straniera in provincia raccontata dai dati socio-demografici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57200" y="1818532"/>
            <a:ext cx="8472518" cy="446798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it-IT" sz="2200" dirty="0" smtClean="0"/>
              <a:t>Mantiene dimensione </a:t>
            </a:r>
            <a:r>
              <a:rPr lang="it-IT" sz="2200" dirty="0" smtClean="0"/>
              <a:t>di assoluta </a:t>
            </a:r>
            <a:r>
              <a:rPr lang="it-IT" sz="2200" i="1" dirty="0" smtClean="0"/>
              <a:t>rilevanza</a:t>
            </a:r>
            <a:r>
              <a:rPr lang="it-IT" sz="2200" dirty="0" smtClean="0"/>
              <a:t>, ma </a:t>
            </a:r>
            <a:r>
              <a:rPr lang="it-IT" sz="2200" i="1" dirty="0" smtClean="0"/>
              <a:t>si</a:t>
            </a:r>
            <a:r>
              <a:rPr lang="it-IT" sz="2200" dirty="0" smtClean="0"/>
              <a:t> </a:t>
            </a:r>
            <a:r>
              <a:rPr lang="it-IT" sz="2200" i="1" dirty="0" smtClean="0"/>
              <a:t>contrae</a:t>
            </a:r>
            <a:r>
              <a:rPr lang="it-IT" sz="2200" dirty="0" smtClean="0"/>
              <a:t> rispetto al 2013</a:t>
            </a:r>
          </a:p>
          <a:p>
            <a:pPr>
              <a:spcBef>
                <a:spcPts val="600"/>
              </a:spcBef>
            </a:pPr>
            <a:r>
              <a:rPr lang="it-IT" sz="2200" dirty="0" smtClean="0"/>
              <a:t>Rappresenta </a:t>
            </a:r>
            <a:r>
              <a:rPr lang="it-IT" sz="2200" dirty="0" smtClean="0"/>
              <a:t>il </a:t>
            </a:r>
            <a:r>
              <a:rPr lang="it-IT" sz="2200" b="1" dirty="0" smtClean="0"/>
              <a:t>9,3%</a:t>
            </a:r>
            <a:r>
              <a:rPr lang="it-IT" sz="2200" dirty="0" smtClean="0"/>
              <a:t> della popolazione residente in provincia</a:t>
            </a:r>
          </a:p>
          <a:p>
            <a:pPr>
              <a:spcBef>
                <a:spcPts val="600"/>
              </a:spcBef>
            </a:pPr>
            <a:r>
              <a:rPr lang="it-IT" sz="2200" dirty="0" smtClean="0"/>
              <a:t>Continua ad esprimere </a:t>
            </a:r>
            <a:r>
              <a:rPr lang="it-IT" sz="2200" dirty="0" smtClean="0"/>
              <a:t>progressivo </a:t>
            </a:r>
            <a:r>
              <a:rPr lang="it-IT" sz="2200" i="1" dirty="0" smtClean="0"/>
              <a:t>radicamento</a:t>
            </a:r>
            <a:r>
              <a:rPr lang="it-IT" sz="2200" dirty="0" smtClean="0"/>
              <a:t> nel </a:t>
            </a:r>
            <a:r>
              <a:rPr lang="it-IT" sz="2200" dirty="0" smtClean="0"/>
              <a:t>territorio </a:t>
            </a:r>
            <a:endParaRPr lang="it-IT" sz="2200" dirty="0" smtClean="0"/>
          </a:p>
          <a:p>
            <a:pPr>
              <a:spcBef>
                <a:spcPts val="600"/>
              </a:spcBef>
            </a:pPr>
            <a:r>
              <a:rPr lang="it-IT" sz="2200" dirty="0" smtClean="0"/>
              <a:t>S</a:t>
            </a:r>
            <a:r>
              <a:rPr lang="it-IT" sz="2200" dirty="0" smtClean="0"/>
              <a:t>empre </a:t>
            </a:r>
            <a:r>
              <a:rPr lang="it-IT" sz="2200" dirty="0" smtClean="0"/>
              <a:t>più </a:t>
            </a:r>
            <a:r>
              <a:rPr lang="it-IT" sz="2200" dirty="0" smtClean="0"/>
              <a:t>a carattere “</a:t>
            </a:r>
            <a:r>
              <a:rPr lang="it-IT" sz="2200" i="1" dirty="0" smtClean="0"/>
              <a:t>familiare</a:t>
            </a:r>
            <a:r>
              <a:rPr lang="it-IT" sz="2200" dirty="0" smtClean="0"/>
              <a:t>”</a:t>
            </a:r>
            <a:endParaRPr lang="it-IT" sz="2200" dirty="0" smtClean="0"/>
          </a:p>
          <a:p>
            <a:pPr>
              <a:spcBef>
                <a:spcPts val="600"/>
              </a:spcBef>
            </a:pPr>
            <a:r>
              <a:rPr lang="it-IT" sz="2200" dirty="0" smtClean="0"/>
              <a:t>Sempre più caratterizzata dalla </a:t>
            </a:r>
            <a:r>
              <a:rPr lang="it-IT" sz="2200" i="1" dirty="0" smtClean="0"/>
              <a:t>stabilità</a:t>
            </a:r>
            <a:r>
              <a:rPr lang="it-IT" sz="2200" dirty="0" smtClean="0"/>
              <a:t> del soggiorno (</a:t>
            </a:r>
            <a:r>
              <a:rPr lang="it-IT" sz="2200" dirty="0" smtClean="0"/>
              <a:t>quota di lungo soggiornanti extra UE ha raggiunto il 66,5% nel </a:t>
            </a:r>
            <a:r>
              <a:rPr lang="it-IT" sz="2200" dirty="0" smtClean="0"/>
              <a:t>2014) </a:t>
            </a:r>
            <a:endParaRPr lang="it-IT" sz="2200" dirty="0" smtClean="0"/>
          </a:p>
          <a:p>
            <a:pPr>
              <a:spcBef>
                <a:spcPts val="600"/>
              </a:spcBef>
            </a:pPr>
            <a:r>
              <a:rPr lang="it-IT" sz="2200" dirty="0" smtClean="0"/>
              <a:t>Caratterizzata in misura crescente dal </a:t>
            </a:r>
            <a:r>
              <a:rPr lang="it-IT" sz="2200" i="1" dirty="0" smtClean="0"/>
              <a:t>passaggio</a:t>
            </a:r>
            <a:r>
              <a:rPr lang="it-IT" sz="2200" dirty="0" smtClean="0"/>
              <a:t> alla </a:t>
            </a:r>
            <a:r>
              <a:rPr lang="it-IT" sz="2200" i="1" dirty="0" smtClean="0"/>
              <a:t>cittadinanza italiana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  <a:r>
              <a:rPr lang="it-IT" sz="5400" dirty="0" smtClean="0"/>
              <a:t>	</a:t>
            </a:r>
            <a:endParaRPr lang="it-IT" sz="1400" dirty="0" smtClean="0"/>
          </a:p>
          <a:p>
            <a:pPr fontAlgn="auto">
              <a:spcAft>
                <a:spcPts val="0"/>
              </a:spcAft>
              <a:defRPr/>
            </a:pPr>
            <a:endParaRPr lang="it-IT" sz="15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28596" y="571480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Residenti stranieri in </a:t>
            </a:r>
            <a:r>
              <a:rPr lang="it-IT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calo in Trentino, per la prima volta</a:t>
            </a:r>
            <a:endParaRPr lang="it-IT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5720" y="1714488"/>
            <a:ext cx="86439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latin typeface="+mn-lt"/>
              </a:rPr>
              <a:t>La </a:t>
            </a:r>
            <a:r>
              <a:rPr lang="it-IT" sz="2000" dirty="0" smtClean="0">
                <a:latin typeface="+mn-lt"/>
              </a:rPr>
              <a:t>contabilità anagrafica provinciale </a:t>
            </a:r>
            <a:r>
              <a:rPr lang="it-IT" sz="2000" dirty="0" smtClean="0">
                <a:latin typeface="+mn-lt"/>
              </a:rPr>
              <a:t>evidenzia</a:t>
            </a:r>
            <a:r>
              <a:rPr lang="it-IT" sz="2000" dirty="0" smtClean="0">
                <a:latin typeface="+mn-lt"/>
              </a:rPr>
              <a:t>, per la prima volta, </a:t>
            </a:r>
            <a:endParaRPr lang="it-IT" sz="2000" dirty="0" smtClean="0">
              <a:latin typeface="+mn-lt"/>
            </a:endParaRPr>
          </a:p>
          <a:p>
            <a:r>
              <a:rPr lang="it-IT" sz="2000" dirty="0" smtClean="0">
                <a:latin typeface="+mn-lt"/>
              </a:rPr>
              <a:t>una lieve </a:t>
            </a:r>
            <a:r>
              <a:rPr lang="it-IT" sz="2000" b="1" dirty="0" smtClean="0">
                <a:latin typeface="+mn-lt"/>
              </a:rPr>
              <a:t>contrazione</a:t>
            </a:r>
            <a:r>
              <a:rPr lang="it-IT" sz="2000" dirty="0" smtClean="0">
                <a:latin typeface="+mn-lt"/>
              </a:rPr>
              <a:t> </a:t>
            </a:r>
            <a:r>
              <a:rPr lang="it-IT" sz="2000" dirty="0" smtClean="0">
                <a:latin typeface="+mn-lt"/>
              </a:rPr>
              <a:t>della popolazione straniera regolarmente </a:t>
            </a:r>
            <a:r>
              <a:rPr lang="it-IT" sz="2000" dirty="0" smtClean="0">
                <a:latin typeface="+mn-lt"/>
              </a:rPr>
              <a:t>residente nel 2014 (-1,4%)</a:t>
            </a:r>
          </a:p>
          <a:p>
            <a:endParaRPr lang="it-IT" sz="2000" dirty="0" smtClean="0">
              <a:latin typeface="+mn-lt"/>
            </a:endParaRPr>
          </a:p>
          <a:p>
            <a:pPr algn="just"/>
            <a:endParaRPr lang="it-IT" sz="2000" dirty="0" smtClean="0">
              <a:latin typeface="+mn-lt"/>
            </a:endParaRPr>
          </a:p>
          <a:p>
            <a:pPr algn="just"/>
            <a:r>
              <a:rPr lang="it-IT" sz="2000" dirty="0" smtClean="0">
                <a:latin typeface="+mn-lt"/>
              </a:rPr>
              <a:t>La </a:t>
            </a:r>
            <a:r>
              <a:rPr lang="it-IT" sz="2000" dirty="0" smtClean="0">
                <a:latin typeface="+mn-lt"/>
              </a:rPr>
              <a:t>diminuzione della popolazione straniera osservata in provincia </a:t>
            </a:r>
            <a:r>
              <a:rPr lang="it-IT" sz="2000" dirty="0" smtClean="0">
                <a:latin typeface="+mn-lt"/>
              </a:rPr>
              <a:t>si </a:t>
            </a:r>
            <a:r>
              <a:rPr lang="it-IT" sz="2000" dirty="0" smtClean="0">
                <a:latin typeface="+mn-lt"/>
              </a:rPr>
              <a:t>contrappone alla crescita mediamente registrata nel contesto </a:t>
            </a:r>
            <a:r>
              <a:rPr lang="it-IT" sz="2000" dirty="0" smtClean="0">
                <a:latin typeface="+mn-lt"/>
              </a:rPr>
              <a:t>nazionale </a:t>
            </a:r>
          </a:p>
          <a:p>
            <a:pPr algn="just"/>
            <a:endParaRPr lang="it-IT" sz="1000" dirty="0" smtClean="0">
              <a:latin typeface="+mn-lt"/>
            </a:endParaRPr>
          </a:p>
          <a:p>
            <a:pPr algn="ctr"/>
            <a:r>
              <a:rPr lang="it-IT" sz="2000" dirty="0" smtClean="0">
                <a:latin typeface="+mn-lt"/>
              </a:rPr>
              <a:t>MA</a:t>
            </a:r>
          </a:p>
          <a:p>
            <a:pPr algn="ctr"/>
            <a:endParaRPr lang="it-IT" sz="1000" dirty="0" smtClean="0">
              <a:latin typeface="+mn-lt"/>
            </a:endParaRPr>
          </a:p>
          <a:p>
            <a:pPr algn="just"/>
            <a:r>
              <a:rPr lang="it-IT" sz="2000" dirty="0" smtClean="0">
                <a:latin typeface="+mn-lt"/>
              </a:rPr>
              <a:t>i</a:t>
            </a:r>
            <a:r>
              <a:rPr lang="it-IT" sz="2000" dirty="0" smtClean="0">
                <a:latin typeface="+mn-lt"/>
              </a:rPr>
              <a:t>n tutte </a:t>
            </a:r>
            <a:r>
              <a:rPr lang="it-IT" sz="2000" dirty="0" smtClean="0">
                <a:latin typeface="+mn-lt"/>
              </a:rPr>
              <a:t>le regioni del Nord Est </a:t>
            </a:r>
            <a:r>
              <a:rPr lang="it-IT" sz="2000" dirty="0" smtClean="0">
                <a:latin typeface="+mn-lt"/>
              </a:rPr>
              <a:t>(tranne l’Emilia </a:t>
            </a:r>
            <a:r>
              <a:rPr lang="it-IT" sz="2000" dirty="0" smtClean="0">
                <a:latin typeface="+mn-lt"/>
              </a:rPr>
              <a:t>Romagna), come </a:t>
            </a:r>
            <a:r>
              <a:rPr lang="it-IT" sz="2000" dirty="0" smtClean="0">
                <a:latin typeface="+mn-lt"/>
              </a:rPr>
              <a:t>in alcune </a:t>
            </a:r>
            <a:r>
              <a:rPr lang="it-IT" sz="2000" dirty="0" smtClean="0">
                <a:latin typeface="+mn-lt"/>
              </a:rPr>
              <a:t>regioni del </a:t>
            </a:r>
            <a:r>
              <a:rPr lang="it-IT" sz="2000" dirty="0" smtClean="0">
                <a:latin typeface="+mn-lt"/>
              </a:rPr>
              <a:t>centro, si assiste al decremento </a:t>
            </a:r>
            <a:r>
              <a:rPr lang="it-IT" sz="2000" dirty="0" smtClean="0">
                <a:latin typeface="+mn-lt"/>
              </a:rPr>
              <a:t>del numero di residenti </a:t>
            </a:r>
            <a:r>
              <a:rPr lang="it-IT" sz="2000" dirty="0" smtClean="0">
                <a:latin typeface="+mn-lt"/>
              </a:rPr>
              <a:t>stranieri</a:t>
            </a:r>
            <a:endParaRPr lang="it-IT" sz="2000" dirty="0" smtClean="0">
              <a:latin typeface="+mn-lt"/>
            </a:endParaRPr>
          </a:p>
          <a:p>
            <a:endParaRPr lang="it-IT" sz="2000" dirty="0" smtClean="0">
              <a:latin typeface="+mn-lt"/>
            </a:endParaRPr>
          </a:p>
          <a:p>
            <a:endParaRPr lang="it-IT" sz="2000" dirty="0" smtClean="0">
              <a:latin typeface="+mn-lt"/>
            </a:endParaRPr>
          </a:p>
          <a:p>
            <a:endParaRPr lang="it-IT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  <a:r>
              <a:rPr lang="it-IT" sz="5400" dirty="0" smtClean="0"/>
              <a:t>	</a:t>
            </a:r>
            <a:endParaRPr lang="it-IT" sz="1400" dirty="0" smtClean="0"/>
          </a:p>
          <a:p>
            <a:pPr fontAlgn="auto">
              <a:spcAft>
                <a:spcPts val="0"/>
              </a:spcAft>
              <a:defRPr/>
            </a:pPr>
            <a:endParaRPr lang="it-IT" sz="15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5720" y="4786322"/>
            <a:ext cx="8644030" cy="128588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rtlCol="0">
            <a:normAutofit fontScale="25000" lnSpcReduction="20000"/>
          </a:bodyPr>
          <a:lstStyle/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None/>
              <a:tabLst/>
              <a:defRPr/>
            </a:pPr>
            <a:endParaRPr lang="it-IT" sz="3400" dirty="0" smtClean="0">
              <a:latin typeface="+mn-lt"/>
              <a:cs typeface="+mn-cs"/>
            </a:endParaRP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it-IT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Totale residenti stranieri</a:t>
            </a:r>
            <a:r>
              <a:rPr kumimoji="0" lang="it-IT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it-IT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2013 		</a:t>
            </a:r>
            <a:r>
              <a:rPr kumimoji="0" lang="it-IT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50.833</a:t>
            </a:r>
            <a:r>
              <a:rPr kumimoji="0" lang="it-IT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endParaRPr lang="it-IT" sz="8000" b="1" dirty="0" smtClean="0">
              <a:latin typeface="+mn-lt"/>
              <a:cs typeface="+mn-cs"/>
            </a:endParaRP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None/>
              <a:tabLst/>
              <a:defRPr/>
            </a:pPr>
            <a:r>
              <a:rPr lang="it-IT" sz="8000" dirty="0" smtClean="0">
                <a:latin typeface="+mn-lt"/>
              </a:rPr>
              <a:t>Totale residenti stranieri </a:t>
            </a:r>
            <a:r>
              <a:rPr lang="it-IT" sz="8000" dirty="0" smtClean="0">
                <a:latin typeface="+mn-lt"/>
              </a:rPr>
              <a:t>2014 		</a:t>
            </a:r>
            <a:r>
              <a:rPr lang="it-IT" sz="8000" b="1" dirty="0" smtClean="0">
                <a:latin typeface="+mn-lt"/>
              </a:rPr>
              <a:t>50.104</a:t>
            </a:r>
            <a:endParaRPr lang="it-IT" sz="8000" b="1" dirty="0" smtClean="0">
              <a:latin typeface="+mn-lt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None/>
              <a:tabLst/>
              <a:defRPr/>
            </a:pPr>
            <a:endParaRPr lang="it-IT" sz="4000" dirty="0" smtClean="0">
              <a:latin typeface="+mn-lt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None/>
              <a:tabLst/>
              <a:defRPr/>
            </a:pPr>
            <a:r>
              <a:rPr lang="it-IT" sz="8000" dirty="0" smtClean="0">
                <a:latin typeface="+mn-lt"/>
              </a:rPr>
              <a:t>Variazione 2014/2013: </a:t>
            </a:r>
            <a:r>
              <a:rPr lang="it-IT" sz="8000" b="1" dirty="0" smtClean="0">
                <a:latin typeface="+mn-lt"/>
              </a:rPr>
              <a:t>-729</a:t>
            </a:r>
            <a:endParaRPr lang="it-IT" sz="8000" b="1" dirty="0" smtClean="0">
              <a:latin typeface="+mn-lt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None/>
              <a:tabLst/>
              <a:defRPr/>
            </a:pPr>
            <a:endParaRPr lang="it-IT" sz="11600" b="1" dirty="0" smtClean="0">
              <a:latin typeface="+mn-lt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lang="it-IT" sz="7200" dirty="0" smtClean="0">
              <a:latin typeface="+mn-lt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lang="it-IT" sz="7200" dirty="0" smtClean="0">
              <a:latin typeface="+mn-lt"/>
              <a:cs typeface="+mn-cs"/>
            </a:endParaRPr>
          </a:p>
          <a:p>
            <a:endParaRPr kumimoji="0" lang="it-IT" sz="8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8596" y="571480"/>
            <a:ext cx="82153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 diverse determinanti della variazione negativa</a:t>
            </a:r>
            <a:endParaRPr lang="it-IT" sz="27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5720" y="1357298"/>
            <a:ext cx="85725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indent="-1371600"/>
            <a:r>
              <a:rPr lang="it-IT" dirty="0" smtClean="0">
                <a:latin typeface="+mn-lt"/>
              </a:rPr>
              <a:t>1. </a:t>
            </a:r>
            <a:r>
              <a:rPr lang="it-IT" b="1" dirty="0" smtClean="0">
                <a:latin typeface="+mn-lt"/>
              </a:rPr>
              <a:t>saldo naturale </a:t>
            </a:r>
            <a:r>
              <a:rPr lang="it-IT" dirty="0" smtClean="0">
                <a:latin typeface="+mn-lt"/>
              </a:rPr>
              <a:t>positivo (+ 780), ma in calo</a:t>
            </a:r>
          </a:p>
          <a:p>
            <a:pPr marL="1371600" indent="-1371600" algn="ctr"/>
            <a:endParaRPr lang="it-IT" sz="1000" dirty="0" smtClean="0">
              <a:latin typeface="+mn-lt"/>
            </a:endParaRPr>
          </a:p>
          <a:p>
            <a:r>
              <a:rPr lang="it-IT" dirty="0" smtClean="0">
                <a:latin typeface="+mn-lt"/>
              </a:rPr>
              <a:t>2. b</a:t>
            </a:r>
            <a:r>
              <a:rPr lang="it-IT" dirty="0" smtClean="0">
                <a:latin typeface="+mn-lt"/>
              </a:rPr>
              <a:t>ilancio positivo (ma in forte calo) dei </a:t>
            </a:r>
            <a:r>
              <a:rPr lang="it-IT" b="1" dirty="0" smtClean="0">
                <a:latin typeface="+mn-lt"/>
              </a:rPr>
              <a:t>trasferimenti con </a:t>
            </a:r>
            <a:r>
              <a:rPr lang="it-IT" b="1" dirty="0" smtClean="0">
                <a:latin typeface="+mn-lt"/>
              </a:rPr>
              <a:t>l’estero  </a:t>
            </a:r>
            <a:r>
              <a:rPr lang="it-IT" dirty="0" smtClean="0">
                <a:latin typeface="+mn-lt"/>
              </a:rPr>
              <a:t>(+ </a:t>
            </a:r>
            <a:r>
              <a:rPr lang="it-IT" dirty="0" smtClean="0">
                <a:latin typeface="+mn-lt"/>
              </a:rPr>
              <a:t>1.283), </a:t>
            </a:r>
            <a:r>
              <a:rPr lang="it-IT" dirty="0" smtClean="0">
                <a:latin typeface="+mn-lt"/>
              </a:rPr>
              <a:t> accompagnato </a:t>
            </a:r>
            <a:r>
              <a:rPr lang="it-IT" dirty="0" smtClean="0">
                <a:latin typeface="+mn-lt"/>
              </a:rPr>
              <a:t>da un saldo al di sotto delle 400 unità relativo agli spostamenti all’interno dello spazio </a:t>
            </a:r>
            <a:r>
              <a:rPr lang="it-IT" dirty="0" smtClean="0">
                <a:latin typeface="+mn-lt"/>
              </a:rPr>
              <a:t>nazionale</a:t>
            </a:r>
            <a:endParaRPr lang="it-IT" dirty="0" smtClean="0">
              <a:latin typeface="+mn-lt"/>
            </a:endParaRPr>
          </a:p>
          <a:p>
            <a:pPr algn="ctr"/>
            <a:endParaRPr lang="it-IT" sz="1000" b="1" dirty="0" smtClean="0">
              <a:latin typeface="+mn-lt"/>
            </a:endParaRPr>
          </a:p>
          <a:p>
            <a:r>
              <a:rPr lang="it-IT" dirty="0" smtClean="0">
                <a:latin typeface="+mn-lt"/>
              </a:rPr>
              <a:t>3. riduzione di quasi 1.100 residenti stranieri dovuta al saldo legato ad </a:t>
            </a:r>
            <a:r>
              <a:rPr lang="it-IT" b="1" dirty="0" smtClean="0">
                <a:latin typeface="+mn-lt"/>
              </a:rPr>
              <a:t>iscrizioni e cancellazioni anagrafiche per altri motivi</a:t>
            </a:r>
            <a:r>
              <a:rPr lang="it-IT" dirty="0" smtClean="0">
                <a:latin typeface="+mn-lt"/>
              </a:rPr>
              <a:t>, prevalentemente di tipo amministrativo </a:t>
            </a:r>
          </a:p>
          <a:p>
            <a:endParaRPr lang="it-IT" sz="1000" b="1" dirty="0" smtClean="0">
              <a:latin typeface="+mn-lt"/>
            </a:endParaRPr>
          </a:p>
          <a:p>
            <a:r>
              <a:rPr lang="it-IT" dirty="0" smtClean="0">
                <a:latin typeface="+mn-lt"/>
              </a:rPr>
              <a:t>4. cancellazione di oltre 2.000 cittadini tra le fila della popolazione straniera per l’</a:t>
            </a:r>
            <a:r>
              <a:rPr lang="it-IT" b="1" dirty="0" smtClean="0">
                <a:latin typeface="+mn-lt"/>
              </a:rPr>
              <a:t>acquisizione della cittadinanza italiana</a:t>
            </a:r>
            <a:endParaRPr lang="it-IT" dirty="0" smtClean="0">
              <a:latin typeface="+mn-lt"/>
            </a:endParaRPr>
          </a:p>
        </p:txBody>
      </p:sp>
      <p:sp>
        <p:nvSpPr>
          <p:cNvPr id="9" name="Freccia in giù 8"/>
          <p:cNvSpPr/>
          <p:nvPr/>
        </p:nvSpPr>
        <p:spPr>
          <a:xfrm>
            <a:off x="1785918" y="4500570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4097653" y="4500570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>
            <a:off x="6455107" y="4500570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  <a:endParaRPr lang="it-IT" sz="1500" dirty="0" smtClean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8596" y="219224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214282" y="428604"/>
            <a:ext cx="8472518" cy="785818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/>
              <a:t>Il territorio attrae un po’ meno, trattiene un po’ </a:t>
            </a:r>
            <a:r>
              <a:rPr lang="it-IT" sz="2700" b="1" dirty="0" err="1" smtClean="0"/>
              <a:t>meno…</a:t>
            </a:r>
            <a:endParaRPr lang="it-IT" sz="2700" b="1" dirty="0"/>
          </a:p>
        </p:txBody>
      </p:sp>
      <p:sp>
        <p:nvSpPr>
          <p:cNvPr id="7" name="Rettangolo 6"/>
          <p:cNvSpPr/>
          <p:nvPr/>
        </p:nvSpPr>
        <p:spPr>
          <a:xfrm>
            <a:off x="142844" y="1428737"/>
            <a:ext cx="8786874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latin typeface="+mn-lt"/>
              </a:rPr>
              <a:t> </a:t>
            </a:r>
            <a:r>
              <a:rPr lang="it-IT" sz="20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contrazione </a:t>
            </a:r>
            <a:r>
              <a:rPr lang="it-IT" sz="20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delle iscrizioni</a:t>
            </a:r>
            <a:r>
              <a:rPr lang="it-IT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, in particolar modo dall’estero </a:t>
            </a:r>
            <a:endParaRPr lang="it-IT" sz="2000" b="1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r>
              <a:rPr lang="it-IT" dirty="0" smtClean="0">
                <a:latin typeface="+mn-lt"/>
              </a:rPr>
              <a:t>	nel </a:t>
            </a:r>
            <a:r>
              <a:rPr lang="it-IT" dirty="0" smtClean="0">
                <a:latin typeface="+mn-lt"/>
              </a:rPr>
              <a:t>2014 il volume delle </a:t>
            </a:r>
            <a:r>
              <a:rPr lang="it-IT" i="1" dirty="0" smtClean="0">
                <a:latin typeface="+mn-lt"/>
              </a:rPr>
              <a:t>iscrizioni</a:t>
            </a:r>
            <a:r>
              <a:rPr lang="it-IT" dirty="0" smtClean="0">
                <a:latin typeface="+mn-lt"/>
              </a:rPr>
              <a:t> dall’estero ha raggiunto il valore minimo dell’ultimo decennio. N</a:t>
            </a:r>
            <a:r>
              <a:rPr lang="it-IT" dirty="0" smtClean="0">
                <a:latin typeface="+mn-lt"/>
              </a:rPr>
              <a:t>uove </a:t>
            </a:r>
            <a:r>
              <a:rPr lang="it-IT" dirty="0" smtClean="0">
                <a:latin typeface="+mn-lt"/>
              </a:rPr>
              <a:t>iscrizioni anagrafiche sono </a:t>
            </a:r>
            <a:r>
              <a:rPr lang="it-IT" dirty="0" smtClean="0">
                <a:latin typeface="+mn-lt"/>
              </a:rPr>
              <a:t>il </a:t>
            </a:r>
            <a:r>
              <a:rPr lang="it-IT" dirty="0" smtClean="0">
                <a:latin typeface="+mn-lt"/>
              </a:rPr>
              <a:t>16% in meno rispetto a quelle </a:t>
            </a:r>
            <a:r>
              <a:rPr lang="it-IT" dirty="0" smtClean="0">
                <a:latin typeface="+mn-lt"/>
              </a:rPr>
              <a:t>del 2013</a:t>
            </a:r>
            <a:endParaRPr lang="it-IT" dirty="0" smtClean="0">
              <a:latin typeface="+mn-lt"/>
            </a:endParaRPr>
          </a:p>
          <a:p>
            <a:endParaRPr lang="it-IT" sz="25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latin typeface="+mn-lt"/>
              </a:rPr>
              <a:t> </a:t>
            </a:r>
            <a:r>
              <a:rPr lang="it-IT" sz="20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intensificarsi del numero di trasferimenti all’estero </a:t>
            </a:r>
            <a:r>
              <a:rPr lang="it-IT" sz="20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(sia </a:t>
            </a:r>
            <a:r>
              <a:rPr lang="it-IT" sz="20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rientri in patria che spostamenti in altri Stati esteri)</a:t>
            </a:r>
          </a:p>
          <a:p>
            <a:r>
              <a:rPr lang="it-IT" dirty="0" smtClean="0">
                <a:latin typeface="+mn-lt"/>
              </a:rPr>
              <a:t>	nel 2014 le </a:t>
            </a:r>
            <a:r>
              <a:rPr lang="it-IT" i="1" dirty="0" smtClean="0">
                <a:latin typeface="+mn-lt"/>
              </a:rPr>
              <a:t>cancellazioni verso </a:t>
            </a:r>
            <a:r>
              <a:rPr lang="it-IT" i="1" dirty="0" smtClean="0">
                <a:latin typeface="+mn-lt"/>
              </a:rPr>
              <a:t>l’estero </a:t>
            </a:r>
            <a:r>
              <a:rPr lang="it-IT" dirty="0" smtClean="0">
                <a:latin typeface="+mn-lt"/>
              </a:rPr>
              <a:t>sono cresciute </a:t>
            </a:r>
            <a:r>
              <a:rPr lang="it-IT" dirty="0" smtClean="0">
                <a:latin typeface="+mn-lt"/>
              </a:rPr>
              <a:t>del 5,4% </a:t>
            </a:r>
            <a:r>
              <a:rPr lang="it-IT" dirty="0" smtClean="0">
                <a:latin typeface="+mn-lt"/>
              </a:rPr>
              <a:t>, le </a:t>
            </a:r>
            <a:r>
              <a:rPr lang="it-IT" dirty="0" smtClean="0">
                <a:latin typeface="+mn-lt"/>
              </a:rPr>
              <a:t>cancellazioni verso altri territori italiani </a:t>
            </a:r>
            <a:r>
              <a:rPr lang="it-IT" dirty="0" smtClean="0">
                <a:latin typeface="+mn-lt"/>
              </a:rPr>
              <a:t> del +10%.</a:t>
            </a:r>
          </a:p>
          <a:p>
            <a:endParaRPr lang="it-IT" dirty="0" smtClean="0">
              <a:latin typeface="+mn-lt"/>
            </a:endParaRPr>
          </a:p>
          <a:p>
            <a:endParaRPr lang="it-IT" sz="1000" dirty="0" smtClean="0">
              <a:latin typeface="+mn-lt"/>
            </a:endParaRPr>
          </a:p>
          <a:p>
            <a:pPr algn="ctr"/>
            <a:r>
              <a:rPr lang="it-IT" dirty="0" smtClean="0">
                <a:latin typeface="+mn-lt"/>
              </a:rPr>
              <a:t>“Dinamismo” della popolazione straniera affievolito</a:t>
            </a:r>
          </a:p>
          <a:p>
            <a:pPr algn="ctr"/>
            <a:r>
              <a:rPr lang="it-IT" dirty="0" smtClean="0">
                <a:latin typeface="+mn-lt"/>
              </a:rPr>
              <a:t> MA </a:t>
            </a:r>
          </a:p>
          <a:p>
            <a:pPr algn="ctr"/>
            <a:r>
              <a:rPr lang="it-IT" dirty="0" smtClean="0">
                <a:latin typeface="+mn-lt"/>
              </a:rPr>
              <a:t>il bilancio “in negativo” degli stranieri può in parte essere ricondotto anche  a fattori amministrativi e di tipo contabile</a:t>
            </a:r>
            <a:endParaRPr lang="it-IT" dirty="0" smtClean="0">
              <a:latin typeface="+mn-lt"/>
            </a:endParaRPr>
          </a:p>
          <a:p>
            <a:endParaRPr lang="it-IT" dirty="0"/>
          </a:p>
        </p:txBody>
      </p:sp>
      <p:sp>
        <p:nvSpPr>
          <p:cNvPr id="8" name="Freccia a destra 7"/>
          <p:cNvSpPr/>
          <p:nvPr/>
        </p:nvSpPr>
        <p:spPr>
          <a:xfrm>
            <a:off x="571472" y="2143116"/>
            <a:ext cx="4286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>
            <a:off x="571472" y="3929066"/>
            <a:ext cx="4286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  <a:endParaRPr lang="it-IT" sz="1500" dirty="0" smtClean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8596" y="219224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/>
              <a:t>Alcune considerazioni sul saldo naturale</a:t>
            </a:r>
            <a:endParaRPr lang="it-IT" sz="2700" b="1" dirty="0"/>
          </a:p>
        </p:txBody>
      </p:sp>
      <p:sp>
        <p:nvSpPr>
          <p:cNvPr id="9" name="Rettangolo 8"/>
          <p:cNvSpPr/>
          <p:nvPr/>
        </p:nvSpPr>
        <p:spPr>
          <a:xfrm>
            <a:off x="142844" y="1071546"/>
            <a:ext cx="90011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dirty="0" smtClean="0">
                <a:latin typeface="+mn-lt"/>
              </a:rPr>
              <a:t> Continua la contrazione </a:t>
            </a:r>
            <a:r>
              <a:rPr lang="it-IT" dirty="0" smtClean="0">
                <a:latin typeface="+mn-lt"/>
              </a:rPr>
              <a:t>della crescita naturale della popolazione </a:t>
            </a:r>
            <a:r>
              <a:rPr lang="it-IT" dirty="0" smtClean="0">
                <a:latin typeface="+mn-lt"/>
              </a:rPr>
              <a:t>straniera. </a:t>
            </a:r>
            <a:r>
              <a:rPr lang="it-IT" i="1" dirty="0" smtClean="0">
                <a:latin typeface="+mn-lt"/>
              </a:rPr>
              <a:t>Livelli </a:t>
            </a:r>
            <a:r>
              <a:rPr lang="it-IT" i="1" dirty="0" smtClean="0">
                <a:latin typeface="+mn-lt"/>
              </a:rPr>
              <a:t>di natalità si </a:t>
            </a:r>
            <a:r>
              <a:rPr lang="it-IT" i="1" dirty="0" smtClean="0">
                <a:latin typeface="+mn-lt"/>
              </a:rPr>
              <a:t>riducono</a:t>
            </a:r>
            <a:r>
              <a:rPr lang="it-IT" dirty="0" smtClean="0">
                <a:latin typeface="+mn-lt"/>
              </a:rPr>
              <a:t>, </a:t>
            </a:r>
            <a:r>
              <a:rPr lang="it-IT" dirty="0" smtClean="0">
                <a:latin typeface="+mn-lt"/>
              </a:rPr>
              <a:t>pur mantenendo </a:t>
            </a:r>
            <a:r>
              <a:rPr lang="it-IT" dirty="0" smtClean="0">
                <a:latin typeface="+mn-lt"/>
              </a:rPr>
              <a:t>incidenza </a:t>
            </a:r>
            <a:r>
              <a:rPr lang="it-IT" dirty="0" smtClean="0">
                <a:latin typeface="+mn-lt"/>
              </a:rPr>
              <a:t>importante (17</a:t>
            </a:r>
            <a:r>
              <a:rPr lang="it-IT" dirty="0" smtClean="0">
                <a:latin typeface="+mn-lt"/>
              </a:rPr>
              <a:t>%) </a:t>
            </a:r>
            <a:endParaRPr lang="it-IT" dirty="0" smtClean="0">
              <a:latin typeface="+mn-lt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 smtClean="0">
                <a:latin typeface="+mn-lt"/>
              </a:rPr>
              <a:t> Nel </a:t>
            </a:r>
            <a:r>
              <a:rPr lang="it-IT" dirty="0" smtClean="0">
                <a:latin typeface="+mn-lt"/>
              </a:rPr>
              <a:t>2014 i nuovi nati da genitori stranieri sono stati 833, il 7,9% in meno rispetto </a:t>
            </a:r>
            <a:r>
              <a:rPr lang="it-IT" dirty="0" smtClean="0">
                <a:latin typeface="+mn-lt"/>
              </a:rPr>
              <a:t>al 2013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smtClean="0">
                <a:latin typeface="+mn-lt"/>
              </a:rPr>
              <a:t> </a:t>
            </a:r>
            <a:r>
              <a:rPr lang="it-IT" i="1" dirty="0" smtClean="0">
                <a:latin typeface="+mn-lt"/>
              </a:rPr>
              <a:t>Contrazione</a:t>
            </a:r>
            <a:r>
              <a:rPr lang="it-IT" dirty="0" smtClean="0">
                <a:latin typeface="+mn-lt"/>
              </a:rPr>
              <a:t> anche delle </a:t>
            </a:r>
            <a:r>
              <a:rPr lang="it-IT" dirty="0" smtClean="0">
                <a:latin typeface="+mn-lt"/>
              </a:rPr>
              <a:t>nascite di </a:t>
            </a:r>
            <a:r>
              <a:rPr lang="it-IT" i="1" dirty="0" smtClean="0">
                <a:latin typeface="+mn-lt"/>
              </a:rPr>
              <a:t>bambini</a:t>
            </a:r>
            <a:r>
              <a:rPr lang="it-IT" dirty="0" smtClean="0">
                <a:latin typeface="+mn-lt"/>
              </a:rPr>
              <a:t> nati da coppie </a:t>
            </a:r>
            <a:r>
              <a:rPr lang="it-IT" i="1" dirty="0" smtClean="0">
                <a:latin typeface="+mn-lt"/>
              </a:rPr>
              <a:t>con</a:t>
            </a:r>
            <a:r>
              <a:rPr lang="it-IT" dirty="0" smtClean="0">
                <a:latin typeface="+mn-lt"/>
              </a:rPr>
              <a:t> </a:t>
            </a:r>
            <a:r>
              <a:rPr lang="it-IT" i="1" dirty="0" smtClean="0">
                <a:latin typeface="+mn-lt"/>
              </a:rPr>
              <a:t>almeno un genitore straniero</a:t>
            </a:r>
            <a:r>
              <a:rPr lang="it-IT" dirty="0" smtClean="0">
                <a:latin typeface="+mn-lt"/>
              </a:rPr>
              <a:t>: -5,4%. </a:t>
            </a:r>
            <a:r>
              <a:rPr lang="it-IT" dirty="0" smtClean="0">
                <a:latin typeface="+mn-lt"/>
              </a:rPr>
              <a:t>Ma loro </a:t>
            </a:r>
            <a:r>
              <a:rPr lang="it-IT" dirty="0" smtClean="0">
                <a:latin typeface="+mn-lt"/>
              </a:rPr>
              <a:t>peso </a:t>
            </a:r>
            <a:r>
              <a:rPr lang="it-IT" dirty="0" smtClean="0">
                <a:latin typeface="+mn-lt"/>
              </a:rPr>
              <a:t>ancora elevato ( </a:t>
            </a:r>
            <a:r>
              <a:rPr lang="it-IT" dirty="0" smtClean="0">
                <a:latin typeface="+mn-lt"/>
              </a:rPr>
              <a:t>25</a:t>
            </a:r>
            <a:r>
              <a:rPr lang="it-IT" dirty="0" smtClean="0">
                <a:latin typeface="+mn-lt"/>
              </a:rPr>
              <a:t>%)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smtClean="0">
                <a:latin typeface="+mn-lt"/>
              </a:rPr>
              <a:t> T</a:t>
            </a:r>
            <a:r>
              <a:rPr lang="it-IT" dirty="0" smtClean="0">
                <a:latin typeface="+mn-lt"/>
              </a:rPr>
              <a:t>asso </a:t>
            </a:r>
            <a:r>
              <a:rPr lang="it-IT" dirty="0" smtClean="0">
                <a:latin typeface="+mn-lt"/>
              </a:rPr>
              <a:t>di fecondità delle </a:t>
            </a:r>
            <a:r>
              <a:rPr lang="it-IT" dirty="0" smtClean="0">
                <a:latin typeface="+mn-lt"/>
              </a:rPr>
              <a:t>straniere, </a:t>
            </a:r>
            <a:r>
              <a:rPr lang="it-IT" dirty="0" smtClean="0">
                <a:latin typeface="+mn-lt"/>
              </a:rPr>
              <a:t>pur in marcato calo, </a:t>
            </a:r>
            <a:r>
              <a:rPr lang="it-IT" dirty="0" smtClean="0">
                <a:latin typeface="+mn-lt"/>
              </a:rPr>
              <a:t>ancora </a:t>
            </a:r>
            <a:r>
              <a:rPr lang="it-IT" dirty="0" smtClean="0">
                <a:latin typeface="+mn-lt"/>
              </a:rPr>
              <a:t>nettamente superiore a quello delle </a:t>
            </a:r>
            <a:r>
              <a:rPr lang="it-IT" dirty="0" smtClean="0">
                <a:latin typeface="+mn-lt"/>
              </a:rPr>
              <a:t>italiane</a:t>
            </a:r>
            <a:endParaRPr lang="it-IT" dirty="0" smtClean="0">
              <a:latin typeface="+mn-lt"/>
            </a:endParaRPr>
          </a:p>
        </p:txBody>
      </p:sp>
      <p:graphicFrame>
        <p:nvGraphicFramePr>
          <p:cNvPr id="12" name="Grafico 11"/>
          <p:cNvGraphicFramePr/>
          <p:nvPr/>
        </p:nvGraphicFramePr>
        <p:xfrm>
          <a:off x="571472" y="3857628"/>
          <a:ext cx="8286808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571604" y="3571876"/>
            <a:ext cx="6143668" cy="285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1400" b="1" dirty="0" smtClean="0">
                <a:latin typeface="+mn-lt"/>
                <a:ea typeface="+mj-ea"/>
                <a:cs typeface="+mj-cs"/>
              </a:rPr>
              <a:t>Numero medio di figli per donna, per cittadinanza della madre</a:t>
            </a:r>
            <a:endParaRPr lang="it-IT" sz="1400" b="1" dirty="0">
              <a:latin typeface="+mn-lt"/>
              <a:ea typeface="+mj-ea"/>
              <a:cs typeface="+mj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42844" y="6000768"/>
            <a:ext cx="457203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1000" dirty="0">
                <a:latin typeface="+mj-lt"/>
                <a:ea typeface="+mj-ea"/>
                <a:cs typeface="+mj-cs"/>
              </a:rPr>
              <a:t>Fonte: </a:t>
            </a:r>
            <a:r>
              <a:rPr lang="it-IT" sz="1000" dirty="0" smtClean="0">
                <a:latin typeface="+mj-lt"/>
                <a:ea typeface="+mj-ea"/>
                <a:cs typeface="+mj-cs"/>
              </a:rPr>
              <a:t>ISTAT </a:t>
            </a:r>
            <a:endParaRPr lang="it-IT" sz="10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  <a:endParaRPr lang="it-IT" sz="1500" dirty="0" smtClean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8596" y="219224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500066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Sui flussi in ingresso</a:t>
            </a:r>
            <a:endParaRPr lang="it-IT" sz="2800" b="1" dirty="0"/>
          </a:p>
        </p:txBody>
      </p:sp>
      <p:sp>
        <p:nvSpPr>
          <p:cNvPr id="9" name="Rettangolo 8"/>
          <p:cNvSpPr/>
          <p:nvPr/>
        </p:nvSpPr>
        <p:spPr>
          <a:xfrm>
            <a:off x="428596" y="1071546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>
              <a:latin typeface="+mn-lt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42844" y="6000768"/>
            <a:ext cx="457203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1000" dirty="0">
                <a:latin typeface="+mj-lt"/>
                <a:ea typeface="+mj-ea"/>
                <a:cs typeface="+mj-cs"/>
              </a:rPr>
              <a:t>Fonte: </a:t>
            </a:r>
            <a:r>
              <a:rPr lang="it-IT" sz="1000" dirty="0" smtClean="0">
                <a:latin typeface="+mj-lt"/>
                <a:ea typeface="+mj-ea"/>
                <a:cs typeface="+mj-cs"/>
              </a:rPr>
              <a:t>ISTAT </a:t>
            </a:r>
            <a:endParaRPr lang="it-IT" sz="1000" dirty="0">
              <a:latin typeface="+mj-lt"/>
              <a:ea typeface="+mj-ea"/>
              <a:cs typeface="+mj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714348" y="1357298"/>
            <a:ext cx="7500990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it-IT" sz="2200" dirty="0" smtClean="0">
                <a:latin typeface="+mn-lt"/>
              </a:rPr>
              <a:t> </a:t>
            </a:r>
            <a:r>
              <a:rPr lang="it-IT" sz="2200" dirty="0" smtClean="0">
                <a:latin typeface="+mn-lt"/>
              </a:rPr>
              <a:t>Nuovi </a:t>
            </a:r>
            <a:r>
              <a:rPr lang="it-IT" sz="2200" i="1" dirty="0" smtClean="0">
                <a:latin typeface="+mn-lt"/>
              </a:rPr>
              <a:t>ingressi di non comunitari </a:t>
            </a:r>
            <a:r>
              <a:rPr lang="it-IT" sz="2200" dirty="0" smtClean="0">
                <a:latin typeface="+mn-lt"/>
              </a:rPr>
              <a:t>scesi </a:t>
            </a:r>
            <a:r>
              <a:rPr lang="it-IT" sz="2200" dirty="0" smtClean="0">
                <a:latin typeface="+mn-lt"/>
              </a:rPr>
              <a:t>del </a:t>
            </a:r>
            <a:r>
              <a:rPr lang="it-IT" sz="2200" dirty="0" smtClean="0">
                <a:latin typeface="+mn-lt"/>
              </a:rPr>
              <a:t>9,2% nel 2014 (1.750) </a:t>
            </a:r>
            <a:endParaRPr lang="it-IT" sz="2200" dirty="0" smtClean="0">
              <a:latin typeface="+mn-lt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it-IT" sz="2200" dirty="0" smtClean="0">
                <a:latin typeface="+mn-lt"/>
              </a:rPr>
              <a:t> I </a:t>
            </a:r>
            <a:r>
              <a:rPr lang="it-IT" sz="2200" dirty="0" smtClean="0">
                <a:latin typeface="+mn-lt"/>
              </a:rPr>
              <a:t>nuovi permessi rilasciati sono soprattutto di </a:t>
            </a:r>
            <a:r>
              <a:rPr lang="it-IT" sz="2200" i="1" dirty="0" smtClean="0">
                <a:latin typeface="+mn-lt"/>
              </a:rPr>
              <a:t>lungo periodo</a:t>
            </a:r>
            <a:r>
              <a:rPr lang="it-IT" sz="2200" dirty="0" smtClean="0">
                <a:latin typeface="+mn-lt"/>
              </a:rPr>
              <a:t> (oltre i 12 mesi nel 44% dei </a:t>
            </a:r>
            <a:r>
              <a:rPr lang="it-IT" sz="2200" dirty="0" smtClean="0">
                <a:latin typeface="+mn-lt"/>
              </a:rPr>
              <a:t>casi)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it-IT" sz="2200" dirty="0" smtClean="0">
                <a:latin typeface="+mn-lt"/>
              </a:rPr>
              <a:t> </a:t>
            </a:r>
            <a:r>
              <a:rPr lang="it-IT" sz="2200" dirty="0" smtClean="0">
                <a:latin typeface="+mn-lt"/>
              </a:rPr>
              <a:t>Si </a:t>
            </a:r>
            <a:r>
              <a:rPr lang="it-IT" sz="2200" dirty="0" smtClean="0">
                <a:latin typeface="+mn-lt"/>
              </a:rPr>
              <a:t>riferiscono in gran parte </a:t>
            </a:r>
            <a:r>
              <a:rPr lang="it-IT" sz="2200" dirty="0" smtClean="0">
                <a:latin typeface="+mn-lt"/>
              </a:rPr>
              <a:t>a motivi familiari (48% dei casi)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it-IT" sz="2200" dirty="0" smtClean="0">
                <a:latin typeface="+mn-lt"/>
              </a:rPr>
              <a:t> </a:t>
            </a:r>
            <a:r>
              <a:rPr lang="it-IT" sz="2200" dirty="0" smtClean="0">
                <a:latin typeface="+mn-lt"/>
              </a:rPr>
              <a:t>I motivi diversi da “lavoro” e “famiglia”, riconducibili in larga misura a migrazioni forzate, sono più numerosi di quelli per lavoro, e in forte crescita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it-IT" dirty="0" smtClean="0"/>
          </a:p>
          <a:p>
            <a:pPr>
              <a:spcBef>
                <a:spcPts val="600"/>
              </a:spcBef>
            </a:pPr>
            <a:endParaRPr lang="it-IT" dirty="0" smtClean="0"/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it-IT" dirty="0" smtClean="0"/>
          </a:p>
          <a:p>
            <a:pPr>
              <a:spcBef>
                <a:spcPts val="600"/>
              </a:spcBef>
            </a:pPr>
            <a:endParaRPr lang="it-IT" dirty="0" smtClean="0"/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286500"/>
            <a:ext cx="91440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it-IT" sz="56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000" dirty="0" smtClean="0">
                <a:latin typeface="+mn-lt"/>
              </a:rPr>
              <a:t>L’immigrazione in Trentino							 </a:t>
            </a:r>
            <a:br>
              <a:rPr lang="it-IT" sz="6000" dirty="0" smtClean="0">
                <a:latin typeface="+mn-lt"/>
              </a:rPr>
            </a:br>
            <a:r>
              <a:rPr lang="it-IT" sz="6000" dirty="0" smtClean="0">
                <a:latin typeface="+mn-lt"/>
              </a:rPr>
              <a:t>Rapporto annuale 2015</a:t>
            </a:r>
          </a:p>
          <a:p>
            <a:pPr fontAlgn="auto">
              <a:spcAft>
                <a:spcPts val="0"/>
              </a:spcAft>
              <a:defRPr/>
            </a:pPr>
            <a:endParaRPr lang="it-IT" sz="15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1500" dirty="0" smtClean="0">
                <a:latin typeface="+mj-lt"/>
              </a:rPr>
              <a:t>							 </a:t>
            </a:r>
            <a:br>
              <a:rPr lang="it-IT" sz="1500" dirty="0" smtClean="0">
                <a:latin typeface="+mj-lt"/>
              </a:rPr>
            </a:br>
            <a:r>
              <a:rPr lang="it-IT" sz="1500" dirty="0" smtClean="0">
                <a:latin typeface="+mj-lt"/>
              </a:rPr>
              <a:t>						</a:t>
            </a:r>
            <a:endParaRPr lang="it-IT" sz="1500" dirty="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8596" y="219224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 smtClean="0">
              <a:latin typeface="+mj-lt"/>
            </a:endParaRPr>
          </a:p>
          <a:p>
            <a:endParaRPr lang="it-IT" sz="2400" dirty="0">
              <a:latin typeface="+mj-lt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42844" y="357166"/>
            <a:ext cx="8429684" cy="571488"/>
          </a:xfrm>
        </p:spPr>
        <p:txBody>
          <a:bodyPr>
            <a:noAutofit/>
          </a:bodyPr>
          <a:lstStyle/>
          <a:p>
            <a:r>
              <a:rPr lang="it-IT" sz="2600" b="1" dirty="0" smtClean="0"/>
              <a:t>Forte “europeizzazione” delle presenze</a:t>
            </a:r>
            <a:endParaRPr lang="it-IT" sz="2600" dirty="0"/>
          </a:p>
        </p:txBody>
      </p:sp>
      <p:sp>
        <p:nvSpPr>
          <p:cNvPr id="9" name="Rettangolo 8"/>
          <p:cNvSpPr/>
          <p:nvPr/>
        </p:nvSpPr>
        <p:spPr>
          <a:xfrm>
            <a:off x="785786" y="2357430"/>
            <a:ext cx="81439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600" i="1" dirty="0" smtClean="0">
                <a:latin typeface="+mj-lt"/>
              </a:rPr>
              <a:t> </a:t>
            </a:r>
            <a:endParaRPr lang="it-IT" sz="2600" i="1" dirty="0">
              <a:latin typeface="+mj-lt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42844" y="6000768"/>
            <a:ext cx="457203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1000" dirty="0">
                <a:latin typeface="+mj-lt"/>
                <a:ea typeface="+mj-ea"/>
                <a:cs typeface="+mj-cs"/>
              </a:rPr>
              <a:t>Fonte: </a:t>
            </a:r>
            <a:r>
              <a:rPr lang="it-IT" sz="1000" dirty="0" smtClean="0">
                <a:latin typeface="+mj-lt"/>
                <a:ea typeface="+mj-ea"/>
                <a:cs typeface="+mj-cs"/>
              </a:rPr>
              <a:t>ISTAT </a:t>
            </a:r>
            <a:endParaRPr lang="it-IT" sz="1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Segnaposto contenuto 10"/>
          <p:cNvSpPr txBox="1">
            <a:spLocks/>
          </p:cNvSpPr>
          <p:nvPr/>
        </p:nvSpPr>
        <p:spPr bwMode="auto">
          <a:xfrm>
            <a:off x="142844" y="3546229"/>
            <a:ext cx="8786874" cy="3571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it-IT" sz="1600" b="1" dirty="0">
                <a:cs typeface="+mn-cs"/>
              </a:rPr>
              <a:t>Prime </a:t>
            </a:r>
            <a:r>
              <a:rPr lang="it-IT" sz="1600" b="1" dirty="0" smtClean="0"/>
              <a:t>5</a:t>
            </a:r>
            <a:r>
              <a:rPr lang="it-IT" sz="1600" b="1" dirty="0" smtClean="0">
                <a:cs typeface="+mn-cs"/>
              </a:rPr>
              <a:t> </a:t>
            </a:r>
            <a:r>
              <a:rPr lang="it-IT" sz="1600" b="1" dirty="0" smtClean="0">
                <a:cs typeface="+mn-cs"/>
              </a:rPr>
              <a:t>collettività (2014) </a:t>
            </a:r>
            <a:endParaRPr lang="it-IT" sz="1600" dirty="0">
              <a:cs typeface="+mn-cs"/>
            </a:endParaRPr>
          </a:p>
          <a:p>
            <a:pPr algn="ctr">
              <a:buFont typeface="Arial" pitchFamily="34" charset="0"/>
              <a:buNone/>
              <a:defRPr/>
            </a:pPr>
            <a:endParaRPr lang="it-IT" dirty="0">
              <a:cs typeface="+mn-cs"/>
            </a:endParaRPr>
          </a:p>
          <a:p>
            <a:pPr algn="ctr">
              <a:buFont typeface="Arial" pitchFamily="34" charset="0"/>
              <a:buNone/>
              <a:defRPr/>
            </a:pPr>
            <a:endParaRPr lang="it-IT" dirty="0">
              <a:cs typeface="+mn-cs"/>
            </a:endParaRPr>
          </a:p>
          <a:p>
            <a:pPr algn="ctr">
              <a:buFont typeface="Arial" pitchFamily="34" charset="0"/>
              <a:buNone/>
              <a:defRPr/>
            </a:pPr>
            <a:endParaRPr lang="it-IT" dirty="0">
              <a:cs typeface="+mn-cs"/>
            </a:endParaRPr>
          </a:p>
          <a:p>
            <a:pPr algn="ctr">
              <a:buFont typeface="Arial" pitchFamily="34" charset="0"/>
              <a:buNone/>
              <a:defRPr/>
            </a:pPr>
            <a:endParaRPr lang="it-IT" dirty="0">
              <a:cs typeface="+mn-cs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142844" y="3809897"/>
          <a:ext cx="8786874" cy="216374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844257"/>
                <a:gridCol w="3157783"/>
                <a:gridCol w="1784834"/>
              </a:tblGrid>
              <a:tr h="347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50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Ci</a:t>
                      </a:r>
                      <a:r>
                        <a:rPr kumimoji="0" lang="it-IT" sz="150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ttadinanza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50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Residenti</a:t>
                      </a:r>
                      <a:endParaRPr lang="it-IT" sz="1500" u="none" strike="noStrik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50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Var. % 2014/2013</a:t>
                      </a:r>
                      <a:endParaRPr lang="it-IT" sz="1500" u="none" strike="noStrik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02708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 smtClean="0">
                          <a:latin typeface="+mn-lt"/>
                        </a:rPr>
                        <a:t>1. Romania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>
                          <a:latin typeface="+mn-lt"/>
                        </a:rPr>
                        <a:t>            </a:t>
                      </a:r>
                      <a:r>
                        <a:rPr lang="it-IT" sz="1500" u="none" strike="noStrike" dirty="0" smtClean="0">
                          <a:latin typeface="+mn-lt"/>
                        </a:rPr>
                        <a:t> 10.316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0" i="1" u="none" strike="noStrike" dirty="0">
                          <a:latin typeface="+mn-lt"/>
                        </a:rPr>
                        <a:t>+3,0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08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 smtClean="0">
                          <a:latin typeface="+mn-lt"/>
                        </a:rPr>
                        <a:t>2. Albania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>
                          <a:latin typeface="+mn-lt"/>
                        </a:rPr>
                        <a:t>               </a:t>
                      </a:r>
                      <a:r>
                        <a:rPr lang="it-IT" sz="1500" u="none" strike="noStrike" dirty="0" smtClean="0">
                          <a:latin typeface="+mn-lt"/>
                        </a:rPr>
                        <a:t> 6.842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0" i="1" u="none" strike="noStrike" dirty="0">
                          <a:latin typeface="+mn-lt"/>
                        </a:rPr>
                        <a:t>-2,2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08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 smtClean="0">
                          <a:latin typeface="+mn-lt"/>
                        </a:rPr>
                        <a:t>3. Marocco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>
                          <a:latin typeface="+mn-lt"/>
                        </a:rPr>
                        <a:t>                </a:t>
                      </a:r>
                      <a:r>
                        <a:rPr lang="it-IT" sz="1500" u="none" strike="noStrike" dirty="0" smtClean="0">
                          <a:latin typeface="+mn-lt"/>
                        </a:rPr>
                        <a:t>4.354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0" i="1" u="none" strike="noStrike" dirty="0">
                          <a:latin typeface="+mn-lt"/>
                        </a:rPr>
                        <a:t>-6,4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08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 smtClean="0">
                          <a:latin typeface="+mn-lt"/>
                        </a:rPr>
                        <a:t>4. Macedonia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>
                          <a:latin typeface="+mn-lt"/>
                        </a:rPr>
                        <a:t>                </a:t>
                      </a:r>
                      <a:r>
                        <a:rPr lang="it-IT" sz="1500" u="none" strike="noStrike" dirty="0" smtClean="0">
                          <a:latin typeface="+mn-lt"/>
                        </a:rPr>
                        <a:t>3.085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0" i="1" u="none" strike="noStrike" dirty="0">
                          <a:latin typeface="+mn-lt"/>
                        </a:rPr>
                        <a:t>-4,1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08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 smtClean="0">
                          <a:latin typeface="+mn-lt"/>
                        </a:rPr>
                        <a:t>5. Moldova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>
                          <a:latin typeface="+mn-lt"/>
                        </a:rPr>
                        <a:t>                </a:t>
                      </a:r>
                      <a:r>
                        <a:rPr lang="it-IT" sz="1500" u="none" strike="noStrike" dirty="0" smtClean="0">
                          <a:latin typeface="+mn-lt"/>
                        </a:rPr>
                        <a:t>2.918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0" i="1" u="none" strike="noStrike" dirty="0">
                          <a:latin typeface="+mn-lt"/>
                        </a:rPr>
                        <a:t>-1,8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0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50.104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b="1" i="1" u="none" strike="noStrike" dirty="0">
                          <a:latin typeface="+mn-lt"/>
                        </a:rPr>
                        <a:t>-1,4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142844" y="1000108"/>
            <a:ext cx="857256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650" dirty="0" smtClean="0">
                <a:latin typeface="+mn-lt"/>
              </a:rPr>
              <a:t> </a:t>
            </a:r>
            <a:r>
              <a:rPr lang="it-IT" sz="1650" i="1" dirty="0" smtClean="0">
                <a:latin typeface="+mn-lt"/>
              </a:rPr>
              <a:t>Proviene da uno Stato </a:t>
            </a:r>
            <a:r>
              <a:rPr lang="it-IT" sz="1650" i="1" dirty="0" smtClean="0">
                <a:latin typeface="+mn-lt"/>
              </a:rPr>
              <a:t>europeo </a:t>
            </a:r>
            <a:r>
              <a:rPr lang="it-IT" sz="1650" dirty="0" smtClean="0">
                <a:latin typeface="+mn-lt"/>
              </a:rPr>
              <a:t>il </a:t>
            </a:r>
            <a:r>
              <a:rPr lang="it-IT" sz="1650" dirty="0" smtClean="0">
                <a:latin typeface="+mn-lt"/>
              </a:rPr>
              <a:t>66% di tutti gli stranieri </a:t>
            </a:r>
            <a:r>
              <a:rPr lang="it-IT" sz="1650" dirty="0" smtClean="0">
                <a:latin typeface="+mn-lt"/>
              </a:rPr>
              <a:t>residenti.  Quota </a:t>
            </a:r>
            <a:r>
              <a:rPr lang="it-IT" sz="1650" dirty="0" smtClean="0">
                <a:latin typeface="+mn-lt"/>
              </a:rPr>
              <a:t>maggioritaria </a:t>
            </a:r>
            <a:r>
              <a:rPr lang="it-IT" sz="1650" dirty="0" smtClean="0">
                <a:latin typeface="+mn-lt"/>
              </a:rPr>
              <a:t>rappresentata </a:t>
            </a:r>
            <a:r>
              <a:rPr lang="it-IT" sz="1650" dirty="0" smtClean="0">
                <a:latin typeface="+mn-lt"/>
              </a:rPr>
              <a:t>da </a:t>
            </a:r>
            <a:r>
              <a:rPr lang="it-IT" sz="1650" dirty="0" smtClean="0">
                <a:latin typeface="+mn-lt"/>
              </a:rPr>
              <a:t>provenienze (non comunitarie) da Europa </a:t>
            </a:r>
            <a:r>
              <a:rPr lang="it-IT" sz="1650" dirty="0" smtClean="0">
                <a:latin typeface="+mn-lt"/>
              </a:rPr>
              <a:t>centro-orientale. C</a:t>
            </a:r>
            <a:r>
              <a:rPr lang="it-IT" sz="1650" dirty="0" smtClean="0">
                <a:latin typeface="+mn-lt"/>
              </a:rPr>
              <a:t>omponente </a:t>
            </a:r>
            <a:r>
              <a:rPr lang="it-IT" sz="1650" dirty="0" smtClean="0">
                <a:latin typeface="+mn-lt"/>
              </a:rPr>
              <a:t>comunitaria </a:t>
            </a:r>
            <a:r>
              <a:rPr lang="it-IT" sz="1650" dirty="0" smtClean="0">
                <a:latin typeface="+mn-lt"/>
              </a:rPr>
              <a:t>al </a:t>
            </a:r>
            <a:r>
              <a:rPr lang="it-IT" sz="1650" dirty="0" smtClean="0">
                <a:latin typeface="+mn-lt"/>
              </a:rPr>
              <a:t>29%. </a:t>
            </a:r>
            <a:endParaRPr lang="it-IT" sz="1650" dirty="0" smtClean="0">
              <a:latin typeface="+mn-lt"/>
            </a:endParaRPr>
          </a:p>
          <a:p>
            <a:endParaRPr lang="it-IT" sz="5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it-IT" sz="1650" dirty="0" smtClean="0">
                <a:latin typeface="+mn-lt"/>
              </a:rPr>
              <a:t> C</a:t>
            </a:r>
            <a:r>
              <a:rPr lang="it-IT" sz="1650" i="1" dirty="0" smtClean="0">
                <a:latin typeface="+mn-lt"/>
              </a:rPr>
              <a:t>ontinente </a:t>
            </a:r>
            <a:r>
              <a:rPr lang="it-IT" sz="1650" i="1" dirty="0" smtClean="0">
                <a:latin typeface="+mn-lt"/>
              </a:rPr>
              <a:t>africano </a:t>
            </a:r>
            <a:r>
              <a:rPr lang="it-IT" sz="1650" dirty="0" smtClean="0">
                <a:latin typeface="+mn-lt"/>
              </a:rPr>
              <a:t>rimane il </a:t>
            </a:r>
            <a:r>
              <a:rPr lang="it-IT" sz="1650" dirty="0" smtClean="0">
                <a:latin typeface="+mn-lt"/>
              </a:rPr>
              <a:t>secondo territorio d’origine, ma </a:t>
            </a:r>
            <a:r>
              <a:rPr lang="it-IT" sz="1650" dirty="0" smtClean="0">
                <a:latin typeface="+mn-lt"/>
              </a:rPr>
              <a:t>con peso percentuale sul totale dei residenti stranieri in calo. In </a:t>
            </a:r>
            <a:r>
              <a:rPr lang="it-IT" sz="1650" dirty="0" smtClean="0">
                <a:latin typeface="+mn-lt"/>
              </a:rPr>
              <a:t>termini </a:t>
            </a:r>
            <a:r>
              <a:rPr lang="it-IT" sz="1650" dirty="0" smtClean="0">
                <a:latin typeface="+mn-lt"/>
              </a:rPr>
              <a:t>assoluti subisce una perdita pari a 480 unità</a:t>
            </a:r>
            <a:endParaRPr lang="it-IT" sz="1650" dirty="0" smtClean="0">
              <a:latin typeface="+mn-lt"/>
            </a:endParaRPr>
          </a:p>
          <a:p>
            <a:endParaRPr lang="it-IT" sz="5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it-IT" sz="1650" dirty="0" smtClean="0">
                <a:latin typeface="+mn-lt"/>
              </a:rPr>
              <a:t> </a:t>
            </a:r>
            <a:r>
              <a:rPr lang="it-IT" sz="1650" dirty="0" smtClean="0">
                <a:latin typeface="+mn-lt"/>
              </a:rPr>
              <a:t>R</a:t>
            </a:r>
            <a:r>
              <a:rPr lang="it-IT" sz="1650" dirty="0" smtClean="0">
                <a:latin typeface="+mn-lt"/>
              </a:rPr>
              <a:t>omania ancora principale </a:t>
            </a:r>
            <a:r>
              <a:rPr lang="it-IT" sz="1650" dirty="0" smtClean="0">
                <a:latin typeface="+mn-lt"/>
              </a:rPr>
              <a:t>paese di </a:t>
            </a:r>
            <a:r>
              <a:rPr lang="it-IT" sz="1650" dirty="0" smtClean="0">
                <a:latin typeface="+mn-lt"/>
              </a:rPr>
              <a:t>provenienza (21% dei residenti stranieri), in crescita.</a:t>
            </a:r>
          </a:p>
          <a:p>
            <a:r>
              <a:rPr lang="it-IT" sz="1650" dirty="0" smtClean="0">
                <a:latin typeface="+mn-lt"/>
              </a:rPr>
              <a:t> </a:t>
            </a:r>
            <a:r>
              <a:rPr lang="it-IT" sz="1650" dirty="0" smtClean="0">
                <a:latin typeface="+mn-lt"/>
              </a:rPr>
              <a:t> In </a:t>
            </a:r>
            <a:r>
              <a:rPr lang="it-IT" sz="1650" dirty="0" smtClean="0">
                <a:latin typeface="+mn-lt"/>
              </a:rPr>
              <a:t>calo </a:t>
            </a:r>
            <a:r>
              <a:rPr lang="it-IT" sz="1650" dirty="0" smtClean="0">
                <a:latin typeface="+mn-lt"/>
              </a:rPr>
              <a:t>le </a:t>
            </a:r>
            <a:r>
              <a:rPr lang="it-IT" sz="1650" dirty="0" smtClean="0">
                <a:latin typeface="+mn-lt"/>
              </a:rPr>
              <a:t>altre principali nazionalità, </a:t>
            </a:r>
            <a:r>
              <a:rPr lang="it-IT" sz="1650" dirty="0" smtClean="0">
                <a:latin typeface="+mn-lt"/>
              </a:rPr>
              <a:t>ad eccezione </a:t>
            </a:r>
            <a:r>
              <a:rPr lang="it-IT" sz="1650" dirty="0" smtClean="0">
                <a:latin typeface="+mn-lt"/>
              </a:rPr>
              <a:t>del Pakistan </a:t>
            </a:r>
            <a:endParaRPr lang="it-IT" sz="165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10938</TotalTime>
  <Words>1169</Words>
  <Application>Microsoft Office PowerPoint</Application>
  <PresentationFormat>Presentazione su schermo (4:3)</PresentationFormat>
  <Paragraphs>231</Paragraphs>
  <Slides>13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Tramonto</vt:lpstr>
      <vt:lpstr>Diapositiva 1</vt:lpstr>
      <vt:lpstr>Le domande che ci poniamo sulla presenza straniera, le risposte che cerchiamo nei dati </vt:lpstr>
      <vt:lpstr>La popolazione straniera in provincia raccontata dai dati socio-demografici </vt:lpstr>
      <vt:lpstr> </vt:lpstr>
      <vt:lpstr> </vt:lpstr>
      <vt:lpstr>Il territorio attrae un po’ meno, trattiene un po’ meno…</vt:lpstr>
      <vt:lpstr>Alcune considerazioni sul saldo naturale</vt:lpstr>
      <vt:lpstr>Sui flussi in ingresso</vt:lpstr>
      <vt:lpstr>Forte “europeizzazione” delle presenze</vt:lpstr>
      <vt:lpstr>Gli andamenti contrastanti nel mercato del lavoro provinciale</vt:lpstr>
      <vt:lpstr>Aldilà delle tendenze, la manodopera straniera rimane necessaria</vt:lpstr>
      <vt:lpstr>Un bilancio complessivo della presenza straniera  nel sistema scolastico</vt:lpstr>
      <vt:lpstr>I contenuti del Rapporto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Caritas e Migrantes</dc:title>
  <dc:creator>stagista</dc:creator>
  <cp:lastModifiedBy>Valued Acer Customer</cp:lastModifiedBy>
  <cp:revision>1075</cp:revision>
  <dcterms:created xsi:type="dcterms:W3CDTF">2012-10-22T08:58:34Z</dcterms:created>
  <dcterms:modified xsi:type="dcterms:W3CDTF">2016-02-10T22:04:47Z</dcterms:modified>
</cp:coreProperties>
</file>