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147473525" r:id="rId5"/>
    <p:sldId id="2147473526" r:id="rId6"/>
    <p:sldId id="2147473530" r:id="rId7"/>
    <p:sldId id="406" r:id="rId8"/>
    <p:sldId id="2147473528" r:id="rId9"/>
    <p:sldId id="39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FA2"/>
    <a:srgbClr val="706B66"/>
    <a:srgbClr val="FFFFFF"/>
    <a:srgbClr val="EA1F95"/>
    <a:srgbClr val="75A8C1"/>
    <a:srgbClr val="404040"/>
    <a:srgbClr val="EC6DA2"/>
    <a:srgbClr val="FFA2EF"/>
    <a:srgbClr val="EF50B2"/>
    <a:srgbClr val="EA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5117-D453-470C-8E11-44E6AFF161B5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FC98-544D-42B1-9A6A-1AB388863A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26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B616-F499-D4E3-2AE4-2F803F75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822CB-D39C-8A36-E300-7B2059189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2DBA9-0CE6-4A5B-E45C-B3D0ED4AE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FDDB-4CB8-02D3-976C-1DBE07298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BA0A-134B-4409-B0FB-952D55DF60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0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FFC98-544D-42B1-9A6A-1AB388863A5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0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A6E07-0C02-4B2A-963A-E342AE4FC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84" y="1695386"/>
            <a:ext cx="4114800" cy="2471109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A3158D-F731-424A-B2BF-D8E9B419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84" y="4175062"/>
            <a:ext cx="4114800" cy="6651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C8321-ABB9-4F9E-B41C-DA36EEFB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9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E7F7AA8-DC28-E853-2DE1-A09CA6A3571C}"/>
              </a:ext>
            </a:extLst>
          </p:cNvPr>
          <p:cNvSpPr/>
          <p:nvPr userDrawn="1"/>
        </p:nvSpPr>
        <p:spPr>
          <a:xfrm>
            <a:off x="268343" y="-14843"/>
            <a:ext cx="297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cap="none" spc="5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CONFIDENZIALE - RISERVATO</a:t>
            </a:r>
          </a:p>
        </p:txBody>
      </p:sp>
    </p:spTree>
    <p:extLst>
      <p:ext uri="{BB962C8B-B14F-4D97-AF65-F5344CB8AC3E}">
        <p14:creationId xmlns:p14="http://schemas.microsoft.com/office/powerpoint/2010/main" val="29430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5EC7E-213B-4858-9402-4AA4FBDA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44415F-B09F-4018-8359-8276B72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A919B2C1-9CA9-4995-8D39-E19A34CFE9E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390650"/>
            <a:ext cx="5380038" cy="4741863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97820D5B-7391-45B3-8F08-7F1FB71089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6988" y="1390650"/>
            <a:ext cx="4976812" cy="474186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DE8CCA-BDDC-46D2-9FE3-4EFBAA0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32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1CB1391-7707-4A50-BA0A-0F60690A0E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70" imgH="469" progId="TCLayout.ActiveDocument.1">
                  <p:embed/>
                </p:oleObj>
              </mc:Choice>
              <mc:Fallback>
                <p:oleObj name="Diapositiva think-cell" r:id="rId3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1CB1391-7707-4A50-BA0A-0F60690A0E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692594-766A-4854-AA33-D60B1F6B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E25A33-8B7F-49D6-8A08-9BB7C6DCA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5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2E29737-F864-3BCF-4149-9F6D54AC4C48}"/>
              </a:ext>
            </a:extLst>
          </p:cNvPr>
          <p:cNvSpPr/>
          <p:nvPr userDrawn="1"/>
        </p:nvSpPr>
        <p:spPr>
          <a:xfrm>
            <a:off x="0" y="6099362"/>
            <a:ext cx="12192000" cy="758638"/>
          </a:xfrm>
          <a:prstGeom prst="rect">
            <a:avLst/>
          </a:prstGeom>
          <a:solidFill>
            <a:srgbClr val="D8D6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393C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24">
            <a:extLst>
              <a:ext uri="{FF2B5EF4-FFF2-40B4-BE49-F238E27FC236}">
                <a16:creationId xmlns:a16="http://schemas.microsoft.com/office/drawing/2014/main" id="{F148C65F-A255-26EB-ED23-DFEAF5D7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025"/>
            <a:ext cx="4976037" cy="1098550"/>
          </a:xfrm>
          <a:prstGeom prst="rect">
            <a:avLst/>
          </a:prstGeom>
        </p:spPr>
      </p:pic>
      <p:sp>
        <p:nvSpPr>
          <p:cNvPr id="12" name="Segnaposto numero diapositiva 12">
            <a:extLst>
              <a:ext uri="{FF2B5EF4-FFF2-40B4-BE49-F238E27FC236}">
                <a16:creationId xmlns:a16="http://schemas.microsoft.com/office/drawing/2014/main" id="{18B4B455-7FCB-755C-E38E-0BD058EA7B88}"/>
              </a:ext>
            </a:extLst>
          </p:cNvPr>
          <p:cNvSpPr txBox="1">
            <a:spLocks/>
          </p:cNvSpPr>
          <p:nvPr userDrawn="1"/>
        </p:nvSpPr>
        <p:spPr>
          <a:xfrm>
            <a:off x="491512" y="6375049"/>
            <a:ext cx="42333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550" b="0" i="0" kern="1200">
                <a:solidFill>
                  <a:schemeClr val="tx1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14"/>
              </a:spcBef>
            </a:pPr>
            <a:fld id="{81D60167-4931-47E6-BA6A-407CBD079E47}" type="slidenum">
              <a:rPr lang="it-IT" sz="1200" b="1" spc="5" smtClean="0">
                <a:solidFill>
                  <a:srgbClr val="BCBBB5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 algn="ctr">
                <a:spcBef>
                  <a:spcPts val="114"/>
                </a:spcBef>
              </a:pPr>
              <a:t>‹#›</a:t>
            </a:fld>
            <a:endParaRPr lang="it-IT" sz="1200" b="1" spc="5">
              <a:solidFill>
                <a:srgbClr val="BCBBB5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CD792377-981B-036D-1184-73E105F7A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013" y="374482"/>
            <a:ext cx="7092950" cy="612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Pagina solo testo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38FD183-6CD9-34BA-D785-39E85F97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419" y="1759837"/>
            <a:ext cx="9809162" cy="37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it-IT" sz="2400" b="0" i="0" u="none" strike="noStrike" kern="0" cap="none" spc="0" normalizeH="0" baseline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Inserire qui il testo del paragrafo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a god-awful small affair to the girl with the mousy 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her mummy is yelling “No”  and her daddy has told her to 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her friend is nowhere to be seen now she walks through her sunken dream.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6350" cap="flat">
                <a:noFill/>
                <a:miter lim="800000"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the seat with the clearest view and she’s hooked </a:t>
            </a:r>
            <a:r>
              <a:rPr kumimoji="0" lang="en-US" sz="2400" b="0" i="0" u="none" strike="noStrike" kern="0" cap="none" spc="0" normalizeH="0" baseline="0" noProof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the silver screen but the film is a saddening bore for she’s lived it ten times or more she could spit in the eyes of fools.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D8D6D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EC8655-9E5F-1D66-6FAC-11B5E558A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91" t="26743" r="15914" b="19645"/>
          <a:stretch/>
        </p:blipFill>
        <p:spPr>
          <a:xfrm>
            <a:off x="10046493" y="6296235"/>
            <a:ext cx="1908175" cy="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9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9B7AA4A-A94C-EE94-686B-9F9660880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33" y="0"/>
            <a:ext cx="12227633" cy="6858000"/>
          </a:xfrm>
          <a:prstGeom prst="rect">
            <a:avLst/>
          </a:prstGeom>
        </p:spPr>
      </p:pic>
      <p:pic>
        <p:nvPicPr>
          <p:cNvPr id="6" name="Immagine 24">
            <a:extLst>
              <a:ext uri="{FF2B5EF4-FFF2-40B4-BE49-F238E27FC236}">
                <a16:creationId xmlns:a16="http://schemas.microsoft.com/office/drawing/2014/main" id="{50EF41F9-E9CB-055E-6395-7A5E96AF0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5825"/>
            <a:ext cx="12227633" cy="1412918"/>
          </a:xfrm>
          <a:prstGeom prst="rect">
            <a:avLst/>
          </a:prstGeom>
        </p:spPr>
      </p:pic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9D68BFE8-FAE2-7D6A-617B-5C69BB5F13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1456" y="3134324"/>
            <a:ext cx="5111320" cy="2946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404040"/>
                </a:solidFill>
              </a:defRPr>
            </a:lvl2pPr>
            <a:lvl3pPr marL="914400" indent="0">
              <a:buNone/>
              <a:defRPr>
                <a:solidFill>
                  <a:srgbClr val="404040"/>
                </a:solidFill>
              </a:defRPr>
            </a:lvl3pPr>
            <a:lvl4pPr marL="1371600" indent="0">
              <a:buNone/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DF004A46-62A8-442E-8F41-13B4F0B864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41456" y="3947902"/>
            <a:ext cx="5111320" cy="2946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404040"/>
                </a:solidFill>
              </a:defRPr>
            </a:lvl2pPr>
            <a:lvl3pPr marL="914400" indent="0">
              <a:buNone/>
              <a:defRPr>
                <a:solidFill>
                  <a:srgbClr val="404040"/>
                </a:solidFill>
              </a:defRPr>
            </a:lvl3pPr>
            <a:lvl4pPr marL="1371600" indent="0">
              <a:buNone/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it-IT"/>
              <a:t>Job </a:t>
            </a:r>
            <a:r>
              <a:rPr lang="it-IT" err="1"/>
              <a:t>title</a:t>
            </a:r>
            <a:endParaRPr lang="it-IT"/>
          </a:p>
        </p:txBody>
      </p:sp>
      <p:pic>
        <p:nvPicPr>
          <p:cNvPr id="3" name="Immagine 2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C6AEDA8C-42FC-4B1A-E5B9-3204E2566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6909" y="6109994"/>
            <a:ext cx="28822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2E29737-F864-3BCF-4149-9F6D54AC4C48}"/>
              </a:ext>
            </a:extLst>
          </p:cNvPr>
          <p:cNvSpPr/>
          <p:nvPr userDrawn="1"/>
        </p:nvSpPr>
        <p:spPr>
          <a:xfrm>
            <a:off x="0" y="6099362"/>
            <a:ext cx="12192000" cy="758638"/>
          </a:xfrm>
          <a:prstGeom prst="rect">
            <a:avLst/>
          </a:prstGeom>
          <a:solidFill>
            <a:srgbClr val="D8D6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393C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egnaposto numero diapositiva 12">
            <a:extLst>
              <a:ext uri="{FF2B5EF4-FFF2-40B4-BE49-F238E27FC236}">
                <a16:creationId xmlns:a16="http://schemas.microsoft.com/office/drawing/2014/main" id="{18B4B455-7FCB-755C-E38E-0BD058EA7B88}"/>
              </a:ext>
            </a:extLst>
          </p:cNvPr>
          <p:cNvSpPr txBox="1">
            <a:spLocks/>
          </p:cNvSpPr>
          <p:nvPr userDrawn="1"/>
        </p:nvSpPr>
        <p:spPr>
          <a:xfrm>
            <a:off x="491512" y="6375049"/>
            <a:ext cx="42333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550" b="0" i="0" kern="1200">
                <a:solidFill>
                  <a:schemeClr val="tx1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14"/>
              </a:spcBef>
            </a:pPr>
            <a:fld id="{81D60167-4931-47E6-BA6A-407CBD079E47}" type="slidenum">
              <a:rPr lang="it-IT" sz="1200" b="1" spc="5" smtClean="0">
                <a:solidFill>
                  <a:srgbClr val="BCBBB5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 algn="ctr">
                <a:spcBef>
                  <a:spcPts val="114"/>
                </a:spcBef>
              </a:pPr>
              <a:t>‹#›</a:t>
            </a:fld>
            <a:endParaRPr lang="it-IT" sz="1200" b="1" spc="5">
              <a:solidFill>
                <a:srgbClr val="BCBBB5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24">
            <a:extLst>
              <a:ext uri="{FF2B5EF4-FFF2-40B4-BE49-F238E27FC236}">
                <a16:creationId xmlns:a16="http://schemas.microsoft.com/office/drawing/2014/main" id="{90324187-C6EF-1ADE-C241-88C500C7E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025"/>
            <a:ext cx="4976037" cy="1098550"/>
          </a:xfrm>
          <a:prstGeom prst="rect">
            <a:avLst/>
          </a:prstGeom>
        </p:spPr>
      </p:pic>
      <p:sp>
        <p:nvSpPr>
          <p:cNvPr id="3" name="Segnaposto testo 15">
            <a:extLst>
              <a:ext uri="{FF2B5EF4-FFF2-40B4-BE49-F238E27FC236}">
                <a16:creationId xmlns:a16="http://schemas.microsoft.com/office/drawing/2014/main" id="{DBBD5182-91D6-636F-9BD8-DB7FEC55B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013" y="374482"/>
            <a:ext cx="7092950" cy="612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Pagina con tabella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9B3582-5EEC-A53D-0027-7EF9A79B4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91" t="26743" r="15914" b="19645"/>
          <a:stretch/>
        </p:blipFill>
        <p:spPr>
          <a:xfrm>
            <a:off x="10046493" y="6320893"/>
            <a:ext cx="1908175" cy="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D0A60-5A4D-4DA7-8771-B7B8752A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BF930-2B8B-4FCF-AD67-A82223AD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E1842F-E418-44F9-A27B-783BBC60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D3DB16-E56E-4C00-AD52-49849D7D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03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F9B92-D55A-484C-B6BB-EDE97619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2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40058D-AB47-45F6-93E5-7D7AB0F99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B82959-F6E1-4AF9-BAFB-B68D13B27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20EE5969-A393-43C5-91F3-41EBC1E39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414463"/>
            <a:ext cx="4806950" cy="4632325"/>
          </a:xfrm>
        </p:spPr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62003-89A9-4295-875A-B9BBBF53A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414463"/>
            <a:ext cx="5413375" cy="4632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0023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07AE72-7928-446E-AEBE-DE2437603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E6CC2-5694-46EC-9718-7AA7C2AA0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9ABCBBBE-C553-4883-9B18-9F917257FE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7504" y="0"/>
            <a:ext cx="6254496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F67AB33-AAF6-422A-B61F-41D5517E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6"/>
            <a:ext cx="4925568" cy="7734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6CDB567-83C1-4B54-BF6E-A23C92805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401763"/>
            <a:ext cx="4888865" cy="47291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56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46D3B-7BF3-4805-8078-8086160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78A1ED-FB85-4DE1-8BA9-707B350F7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10F70-9BF6-4EA7-B595-38AC86FED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A2091100-A050-4446-9DBC-D0DB97B8B20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1401763"/>
            <a:ext cx="10683875" cy="46577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3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46D3B-7BF3-4805-8078-8086160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78A1ED-FB85-4DE1-8BA9-707B350F7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10F70-9BF6-4EA7-B595-38AC86FED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D69F98DA-BBFD-443B-809E-7A493988C277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838200" y="1427163"/>
            <a:ext cx="10634663" cy="440055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4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05DA86-ECE2-4AC1-ABC3-03F8AEA8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BA0F3C2-83BB-45F0-87F5-002778253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450848"/>
            <a:ext cx="10807700" cy="4473703"/>
          </a:xfrm>
        </p:spPr>
        <p:txBody>
          <a:bodyPr numCol="2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Testo a due colonne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4"/>
            <a:endParaRPr lang="it-IT"/>
          </a:p>
          <a:p>
            <a:pPr lvl="4"/>
            <a:endParaRPr lang="it-IT"/>
          </a:p>
          <a:p>
            <a:pPr lvl="4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Testo a due colonne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4"/>
            <a:endParaRPr lang="it-IT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B2733990-9874-40EA-9630-CB5433C5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905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9E00F-D83B-40CA-905E-3B267A66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473312-9926-48EF-AF6E-C3FF494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0848"/>
            <a:ext cx="5181600" cy="472611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07197-7D5B-48D0-A65B-9D9C338AA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0848"/>
            <a:ext cx="5181600" cy="472611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CF799D-8B86-4ACA-B11F-0352046F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3BF0E-6A9F-4A55-A7B1-E5818DD4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777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BFD80D-DE1C-413D-AE2F-5EF16FDB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FCE5BD-215C-4A52-B5C8-DDD34C4F1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8CC150-7342-433D-B76C-8A2E9B51B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774FE4-02DF-434D-9337-8E59F1DBB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46E65F-E533-4B8F-8DE3-20E18CE0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7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1802632-D6DC-4542-A759-4716BFAF35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918258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9" imgW="498" imgH="499" progId="TCLayout.ActiveDocument.1">
                  <p:embed/>
                </p:oleObj>
              </mc:Choice>
              <mc:Fallback>
                <p:oleObj name="Diapositiva think-cell" r:id="rId19" imgW="498" imgH="4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1802632-D6DC-4542-A759-4716BFAF3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8569DE3-931E-40DA-9E9C-237AF468BA46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27957F-3188-41AD-B84A-22F0E09C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7E92AE-FF28-48E0-BE29-FB34277D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8149"/>
            <a:ext cx="10515600" cy="476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CA4467-72CB-4A41-95D2-63F983D96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3816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C56867-6286-4B54-BAB1-2EF7DDF8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1568" y="6233241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E35A-732E-4D94-B6B1-C87A416326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70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  <p:sldLayoutId id="21474837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sv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709CF-AC52-C354-756D-05829D7C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ontagna, aria aperta, edificio, cielo&#10;&#10;Il contenuto generato dall'IA potrebbe non essere corretto.">
            <a:extLst>
              <a:ext uri="{FF2B5EF4-FFF2-40B4-BE49-F238E27FC236}">
                <a16:creationId xmlns:a16="http://schemas.microsoft.com/office/drawing/2014/main" id="{B2401639-2597-FC90-0074-194E1182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12192001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DEF0C1-34DC-04A7-CB2C-46260D093BE4}"/>
              </a:ext>
            </a:extLst>
          </p:cNvPr>
          <p:cNvSpPr txBox="1"/>
          <p:nvPr/>
        </p:nvSpPr>
        <p:spPr>
          <a:xfrm>
            <a:off x="983848" y="-266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B5EA1F1-5903-3551-582E-894C132DB5DA}"/>
              </a:ext>
            </a:extLst>
          </p:cNvPr>
          <p:cNvSpPr/>
          <p:nvPr/>
        </p:nvSpPr>
        <p:spPr>
          <a:xfrm>
            <a:off x="-10886" y="5290457"/>
            <a:ext cx="12192002" cy="1567543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41FF2F1-8DB5-C2E2-4403-FBDAC44E4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81" y="187971"/>
            <a:ext cx="5870075" cy="1466359"/>
          </a:xfrm>
          <a:prstGeom prst="rect">
            <a:avLst/>
          </a:prstGeom>
        </p:spPr>
      </p:pic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44074933-C74F-40AB-DD4C-E9FD5DE75098}"/>
              </a:ext>
            </a:extLst>
          </p:cNvPr>
          <p:cNvSpPr txBox="1">
            <a:spLocks/>
          </p:cNvSpPr>
          <p:nvPr/>
        </p:nvSpPr>
        <p:spPr>
          <a:xfrm>
            <a:off x="1556656" y="5845630"/>
            <a:ext cx="9190563" cy="473349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DA2"/>
              </a:buClr>
              <a:buFont typeface="Courier New" panose="02070309020205020404" pitchFamily="49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DA2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it-IT" sz="3200" b="1" i="0" u="none" strike="noStrike" kern="120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it-IT" sz="2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IL PIANO DI SVILUPPO DI </a:t>
            </a:r>
            <a:r>
              <a:rPr lang="it-IT" sz="2800" dirty="0">
                <a:latin typeface="Arial"/>
                <a:cs typeface="Arial"/>
              </a:rPr>
              <a:t>OPEN FIBER</a:t>
            </a:r>
            <a:endParaRPr lang="it-IT" sz="28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DA2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it-IT" sz="3200" b="1" i="0" u="none" strike="noStrike" kern="120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6578029C-D460-D3D9-2CBA-3E19EDBC6519}"/>
              </a:ext>
            </a:extLst>
          </p:cNvPr>
          <p:cNvSpPr txBox="1">
            <a:spLocks/>
          </p:cNvSpPr>
          <p:nvPr/>
        </p:nvSpPr>
        <p:spPr>
          <a:xfrm>
            <a:off x="2039959" y="5290458"/>
            <a:ext cx="8131175" cy="685800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DA2"/>
              </a:buClr>
              <a:buFont typeface="Courier New" panose="02070309020205020404" pitchFamily="49" charset="0"/>
              <a:buNone/>
              <a:defRPr kumimoji="0" lang="it-IT" sz="24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it-IT" sz="3200" b="1" i="0" u="none" strike="noStrike" kern="1200" cap="none" spc="30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DA2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it-IT" sz="2800" dirty="0"/>
              <a:t>PROVINCIA AUTONOMA DI TRENTO</a:t>
            </a: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94CFCAB8-831C-EBCA-E286-7452B6A745CF}"/>
              </a:ext>
            </a:extLst>
          </p:cNvPr>
          <p:cNvSpPr txBox="1"/>
          <p:nvPr/>
        </p:nvSpPr>
        <p:spPr>
          <a:xfrm>
            <a:off x="3856113" y="6371450"/>
            <a:ext cx="44988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0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Settembre </a:t>
            </a:r>
            <a:r>
              <a:rPr sz="20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it-IT" sz="20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000" spc="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FBE4006-C3A5-4DBA-C458-58E7AF41A1D6}"/>
              </a:ext>
            </a:extLst>
          </p:cNvPr>
          <p:cNvSpPr/>
          <p:nvPr/>
        </p:nvSpPr>
        <p:spPr>
          <a:xfrm>
            <a:off x="61235" y="1695270"/>
            <a:ext cx="11796116" cy="1434280"/>
          </a:xfrm>
          <a:prstGeom prst="roundRect">
            <a:avLst>
              <a:gd name="adj" fmla="val 60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60FE97-2577-5145-CBCA-F466C66B0921}"/>
              </a:ext>
            </a:extLst>
          </p:cNvPr>
          <p:cNvSpPr txBox="1"/>
          <p:nvPr/>
        </p:nvSpPr>
        <p:spPr>
          <a:xfrm>
            <a:off x="1475013" y="342661"/>
            <a:ext cx="1045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lang="en-US" sz="2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800" b="1" i="0" u="none" strike="noStrike" kern="1200" cap="none" spc="3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iano</a:t>
            </a:r>
            <a:r>
              <a:rPr kumimoji="0" lang="en-US" sz="2800" b="1" i="0" u="none" strike="noStrike" kern="1200" cap="none" spc="3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BUL </a:t>
            </a:r>
            <a:r>
              <a:rPr lang="en-US" sz="2800" b="1" spc="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sz="2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Provincia </a:t>
            </a:r>
            <a:r>
              <a:rPr lang="en-US" sz="2800" b="1" spc="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Autonoma</a:t>
            </a:r>
            <a:r>
              <a:rPr lang="en-US" sz="28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Trento:</a:t>
            </a:r>
            <a:endParaRPr kumimoji="0" lang="en-US" sz="2800" b="1" i="0" u="none" strike="noStrike" kern="1200" cap="none" spc="3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co a tutto sesto 4">
            <a:extLst>
              <a:ext uri="{FF2B5EF4-FFF2-40B4-BE49-F238E27FC236}">
                <a16:creationId xmlns:a16="http://schemas.microsoft.com/office/drawing/2014/main" id="{2D4DB18D-C2C6-2B8F-BA96-F1CBB13719A0}"/>
              </a:ext>
            </a:extLst>
          </p:cNvPr>
          <p:cNvSpPr/>
          <p:nvPr/>
        </p:nvSpPr>
        <p:spPr>
          <a:xfrm>
            <a:off x="1481584" y="1767490"/>
            <a:ext cx="1203722" cy="1114436"/>
          </a:xfrm>
          <a:prstGeom prst="blockArc">
            <a:avLst>
              <a:gd name="adj1" fmla="val 5898494"/>
              <a:gd name="adj2" fmla="val 560391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18C4CA-6FB8-1B42-9CF6-3D5F1A8CAE72}"/>
              </a:ext>
            </a:extLst>
          </p:cNvPr>
          <p:cNvSpPr txBox="1"/>
          <p:nvPr/>
        </p:nvSpPr>
        <p:spPr>
          <a:xfrm>
            <a:off x="1481584" y="1923502"/>
            <a:ext cx="120372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~ 164* COMUNI A PIANO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861FB7-2895-B239-9779-45CE370BF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2" t="79067"/>
          <a:stretch/>
        </p:blipFill>
        <p:spPr>
          <a:xfrm>
            <a:off x="2769434" y="2190083"/>
            <a:ext cx="642939" cy="167297"/>
          </a:xfrm>
          <a:prstGeom prst="rect">
            <a:avLst/>
          </a:prstGeom>
        </p:spPr>
      </p:pic>
      <p:sp>
        <p:nvSpPr>
          <p:cNvPr id="8" name="Arco a tutto sesto 7">
            <a:extLst>
              <a:ext uri="{FF2B5EF4-FFF2-40B4-BE49-F238E27FC236}">
                <a16:creationId xmlns:a16="http://schemas.microsoft.com/office/drawing/2014/main" id="{866F62D6-2640-92D0-B509-3300A12CB47D}"/>
              </a:ext>
            </a:extLst>
          </p:cNvPr>
          <p:cNvSpPr/>
          <p:nvPr/>
        </p:nvSpPr>
        <p:spPr>
          <a:xfrm>
            <a:off x="3478025" y="1746177"/>
            <a:ext cx="1203722" cy="1114436"/>
          </a:xfrm>
          <a:prstGeom prst="blockArc">
            <a:avLst>
              <a:gd name="adj1" fmla="val 5898494"/>
              <a:gd name="adj2" fmla="val 2749155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1A5904-91F8-152E-0D18-CF7E1A0A4930}"/>
              </a:ext>
            </a:extLst>
          </p:cNvPr>
          <p:cNvSpPr txBox="1"/>
          <p:nvPr/>
        </p:nvSpPr>
        <p:spPr>
          <a:xfrm>
            <a:off x="3338793" y="1902864"/>
            <a:ext cx="146202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~ 164* 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r>
              <a:rPr lang="it-IT" sz="1400" b="1" dirty="0">
                <a:solidFill>
                  <a:srgbClr val="EA1F95"/>
                </a:solidFill>
              </a:rPr>
              <a:t>COMUNI REALIZZATI  </a:t>
            </a:r>
            <a:endParaRPr lang="it-IT" dirty="0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01911D-9B3C-3C0B-D7B2-B9E568D56D8E}"/>
              </a:ext>
            </a:extLst>
          </p:cNvPr>
          <p:cNvSpPr txBox="1"/>
          <p:nvPr/>
        </p:nvSpPr>
        <p:spPr>
          <a:xfrm>
            <a:off x="3978874" y="2686890"/>
            <a:ext cx="8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FEAABC6-F296-2A52-63AF-09A88BA3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2" t="79067"/>
          <a:stretch/>
        </p:blipFill>
        <p:spPr>
          <a:xfrm>
            <a:off x="4793335" y="2194190"/>
            <a:ext cx="642939" cy="167297"/>
          </a:xfrm>
          <a:prstGeom prst="rect">
            <a:avLst/>
          </a:prstGeom>
        </p:spPr>
      </p:pic>
      <p:sp>
        <p:nvSpPr>
          <p:cNvPr id="12" name="Arco a tutto sesto 11">
            <a:extLst>
              <a:ext uri="{FF2B5EF4-FFF2-40B4-BE49-F238E27FC236}">
                <a16:creationId xmlns:a16="http://schemas.microsoft.com/office/drawing/2014/main" id="{390A5B37-26EA-2EB1-6DD4-43CEB45CBEAD}"/>
              </a:ext>
            </a:extLst>
          </p:cNvPr>
          <p:cNvSpPr/>
          <p:nvPr/>
        </p:nvSpPr>
        <p:spPr>
          <a:xfrm>
            <a:off x="5571173" y="1774474"/>
            <a:ext cx="1203722" cy="1114436"/>
          </a:xfrm>
          <a:prstGeom prst="blockArc">
            <a:avLst>
              <a:gd name="adj1" fmla="val 5898494"/>
              <a:gd name="adj2" fmla="val 317943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ACB54D-9B43-A0BB-B376-2AFD7988A56F}"/>
              </a:ext>
            </a:extLst>
          </p:cNvPr>
          <p:cNvSpPr txBox="1"/>
          <p:nvPr/>
        </p:nvSpPr>
        <p:spPr>
          <a:xfrm>
            <a:off x="5531076" y="2049706"/>
            <a:ext cx="12767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2.428 KM</a:t>
            </a:r>
            <a:br>
              <a:rPr lang="it-IT" sz="1400" b="1" dirty="0">
                <a:solidFill>
                  <a:srgbClr val="EA1F95"/>
                </a:solidFill>
              </a:rPr>
            </a:br>
            <a:r>
              <a:rPr lang="it-IT" sz="1400" b="1" dirty="0">
                <a:solidFill>
                  <a:srgbClr val="EA1F95"/>
                </a:solidFill>
              </a:rPr>
              <a:t>REALIZZATI 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012F0E-1F97-55DD-7001-CD81430A1086}"/>
              </a:ext>
            </a:extLst>
          </p:cNvPr>
          <p:cNvSpPr txBox="1"/>
          <p:nvPr/>
        </p:nvSpPr>
        <p:spPr>
          <a:xfrm>
            <a:off x="6059927" y="2690997"/>
            <a:ext cx="9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9DA707C-969F-01FC-C663-4041BFEFB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2" t="79067"/>
          <a:stretch/>
        </p:blipFill>
        <p:spPr>
          <a:xfrm>
            <a:off x="6845990" y="2203713"/>
            <a:ext cx="642939" cy="16729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CBC07A4-B29E-7FDB-C7FD-DBBEE1F32879}"/>
              </a:ext>
            </a:extLst>
          </p:cNvPr>
          <p:cNvSpPr txBox="1"/>
          <p:nvPr/>
        </p:nvSpPr>
        <p:spPr>
          <a:xfrm>
            <a:off x="7569801" y="1923502"/>
            <a:ext cx="130810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164* COMUNI VENDIBILI 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1F4278E-B31D-7A0D-6F3A-6E6FDCBF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2" t="79067"/>
          <a:stretch/>
        </p:blipFill>
        <p:spPr>
          <a:xfrm>
            <a:off x="8898640" y="2198947"/>
            <a:ext cx="642939" cy="167297"/>
          </a:xfrm>
          <a:prstGeom prst="rect">
            <a:avLst/>
          </a:prstGeom>
        </p:spPr>
      </p:pic>
      <p:sp>
        <p:nvSpPr>
          <p:cNvPr id="23" name="Arco a tutto sesto 22">
            <a:extLst>
              <a:ext uri="{FF2B5EF4-FFF2-40B4-BE49-F238E27FC236}">
                <a16:creationId xmlns:a16="http://schemas.microsoft.com/office/drawing/2014/main" id="{56775872-D40C-A940-1992-B60D4528F4AD}"/>
              </a:ext>
            </a:extLst>
          </p:cNvPr>
          <p:cNvSpPr/>
          <p:nvPr/>
        </p:nvSpPr>
        <p:spPr>
          <a:xfrm>
            <a:off x="9645709" y="1730850"/>
            <a:ext cx="1203722" cy="1114436"/>
          </a:xfrm>
          <a:prstGeom prst="blockArc">
            <a:avLst>
              <a:gd name="adj1" fmla="val 5898494"/>
              <a:gd name="adj2" fmla="val 2050278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F8060AA-A978-33A0-C760-729B2584EAA0}"/>
              </a:ext>
            </a:extLst>
          </p:cNvPr>
          <p:cNvSpPr txBox="1"/>
          <p:nvPr/>
        </p:nvSpPr>
        <p:spPr>
          <a:xfrm>
            <a:off x="9639841" y="1923502"/>
            <a:ext cx="120372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~ 214 MILA UI FTTH VENDIBILI </a:t>
            </a:r>
          </a:p>
        </p:txBody>
      </p:sp>
      <p:sp>
        <p:nvSpPr>
          <p:cNvPr id="3" name="Arco a tutto sesto 2">
            <a:extLst>
              <a:ext uri="{FF2B5EF4-FFF2-40B4-BE49-F238E27FC236}">
                <a16:creationId xmlns:a16="http://schemas.microsoft.com/office/drawing/2014/main" id="{3BDC8D4E-BE6F-F15E-4180-019E662FDBA6}"/>
              </a:ext>
            </a:extLst>
          </p:cNvPr>
          <p:cNvSpPr/>
          <p:nvPr/>
        </p:nvSpPr>
        <p:spPr>
          <a:xfrm>
            <a:off x="721169" y="3419772"/>
            <a:ext cx="2106743" cy="1788760"/>
          </a:xfrm>
          <a:prstGeom prst="blockArc">
            <a:avLst>
              <a:gd name="adj1" fmla="val 5898494"/>
              <a:gd name="adj2" fmla="val 560391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9294C0-AB07-9FC2-EFE9-A3060D25226F}"/>
              </a:ext>
            </a:extLst>
          </p:cNvPr>
          <p:cNvSpPr txBox="1"/>
          <p:nvPr/>
        </p:nvSpPr>
        <p:spPr>
          <a:xfrm>
            <a:off x="702459" y="3778959"/>
            <a:ext cx="214416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1 SERVICE PROGETTAZIONE E PERMITTING</a:t>
            </a:r>
            <a:br>
              <a:rPr lang="it-IT" sz="1400" b="1" dirty="0">
                <a:solidFill>
                  <a:srgbClr val="EA1F95"/>
                </a:solidFill>
              </a:rPr>
            </a:br>
            <a:r>
              <a:rPr lang="it-IT" sz="1400" b="1" dirty="0">
                <a:solidFill>
                  <a:srgbClr val="EA1F95"/>
                </a:solidFill>
              </a:rPr>
              <a:t>5 STUDI DL</a:t>
            </a:r>
            <a:br>
              <a:rPr lang="it-IT" sz="1400" b="1" dirty="0">
                <a:solidFill>
                  <a:srgbClr val="EA1F95"/>
                </a:solidFill>
              </a:rPr>
            </a:br>
            <a:r>
              <a:rPr lang="it-IT" sz="1400" b="1" dirty="0">
                <a:solidFill>
                  <a:srgbClr val="EA1F95"/>
                </a:solidFill>
              </a:rPr>
              <a:t> 1 PMO</a:t>
            </a:r>
          </a:p>
        </p:txBody>
      </p:sp>
      <p:sp>
        <p:nvSpPr>
          <p:cNvPr id="14" name="Arco a tutto sesto 13">
            <a:extLst>
              <a:ext uri="{FF2B5EF4-FFF2-40B4-BE49-F238E27FC236}">
                <a16:creationId xmlns:a16="http://schemas.microsoft.com/office/drawing/2014/main" id="{DB8F0842-D9BA-AA0C-E401-C5CD500ECAD0}"/>
              </a:ext>
            </a:extLst>
          </p:cNvPr>
          <p:cNvSpPr/>
          <p:nvPr/>
        </p:nvSpPr>
        <p:spPr>
          <a:xfrm>
            <a:off x="3502215" y="3469355"/>
            <a:ext cx="2106743" cy="1788760"/>
          </a:xfrm>
          <a:prstGeom prst="blockArc">
            <a:avLst>
              <a:gd name="adj1" fmla="val 5898494"/>
              <a:gd name="adj2" fmla="val 560391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C417AD-627E-C316-7268-3D0B8B45752F}"/>
              </a:ext>
            </a:extLst>
          </p:cNvPr>
          <p:cNvSpPr txBox="1"/>
          <p:nvPr/>
        </p:nvSpPr>
        <p:spPr>
          <a:xfrm>
            <a:off x="3472456" y="4011347"/>
            <a:ext cx="208817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5 CONSTRUCTOR</a:t>
            </a:r>
            <a:br>
              <a:rPr lang="it-IT" sz="1400" b="1" dirty="0">
                <a:solidFill>
                  <a:srgbClr val="EA1F95"/>
                </a:solidFill>
              </a:rPr>
            </a:br>
            <a:r>
              <a:rPr lang="it-IT" sz="1400" b="1" dirty="0">
                <a:solidFill>
                  <a:srgbClr val="EA1F95"/>
                </a:solidFill>
              </a:rPr>
              <a:t> 69 SUBAPPALTATORI </a:t>
            </a:r>
          </a:p>
        </p:txBody>
      </p:sp>
      <p:sp>
        <p:nvSpPr>
          <p:cNvPr id="16" name="Arco a tutto sesto 15">
            <a:extLst>
              <a:ext uri="{FF2B5EF4-FFF2-40B4-BE49-F238E27FC236}">
                <a16:creationId xmlns:a16="http://schemas.microsoft.com/office/drawing/2014/main" id="{4F85F133-A6A3-FA77-0C70-342331266BB0}"/>
              </a:ext>
            </a:extLst>
          </p:cNvPr>
          <p:cNvSpPr/>
          <p:nvPr/>
        </p:nvSpPr>
        <p:spPr>
          <a:xfrm>
            <a:off x="6402812" y="3555311"/>
            <a:ext cx="2106743" cy="1788760"/>
          </a:xfrm>
          <a:prstGeom prst="blockArc">
            <a:avLst>
              <a:gd name="adj1" fmla="val 5898494"/>
              <a:gd name="adj2" fmla="val 560391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8" name="Arco a tutto sesto 27">
            <a:extLst>
              <a:ext uri="{FF2B5EF4-FFF2-40B4-BE49-F238E27FC236}">
                <a16:creationId xmlns:a16="http://schemas.microsoft.com/office/drawing/2014/main" id="{65F90A71-052B-CF13-CA62-4D75DE37BA1A}"/>
              </a:ext>
            </a:extLst>
          </p:cNvPr>
          <p:cNvSpPr/>
          <p:nvPr/>
        </p:nvSpPr>
        <p:spPr>
          <a:xfrm>
            <a:off x="9303410" y="3469355"/>
            <a:ext cx="2106743" cy="1788760"/>
          </a:xfrm>
          <a:prstGeom prst="blockArc">
            <a:avLst>
              <a:gd name="adj1" fmla="val 5898494"/>
              <a:gd name="adj2" fmla="val 5603912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01255AB-EE2F-0FCA-A490-C9F9D6349C9E}"/>
              </a:ext>
            </a:extLst>
          </p:cNvPr>
          <p:cNvSpPr txBox="1"/>
          <p:nvPr/>
        </p:nvSpPr>
        <p:spPr>
          <a:xfrm>
            <a:off x="6392868" y="4045442"/>
            <a:ext cx="212663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</a:rPr>
              <a:t>+ 2182 PERMESSI RICHIESTI</a:t>
            </a:r>
          </a:p>
          <a:p>
            <a:pPr algn="ctr"/>
            <a:r>
              <a:rPr lang="it-IT" sz="1400" b="1" dirty="0">
                <a:solidFill>
                  <a:srgbClr val="EA1F95"/>
                </a:solidFill>
              </a:rPr>
              <a:t>+ 215 ENTI COINVOLTI</a:t>
            </a:r>
            <a:endParaRPr lang="it-IT" sz="1400" b="1" dirty="0">
              <a:solidFill>
                <a:srgbClr val="EA1F95"/>
              </a:solidFill>
              <a:cs typeface="Arial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14F772F-E6D2-D5EF-C7EC-C3990B9B11C9}"/>
              </a:ext>
            </a:extLst>
          </p:cNvPr>
          <p:cNvSpPr txBox="1"/>
          <p:nvPr/>
        </p:nvSpPr>
        <p:spPr>
          <a:xfrm>
            <a:off x="9154099" y="3994402"/>
            <a:ext cx="240536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400" b="1" dirty="0">
                <a:solidFill>
                  <a:srgbClr val="EA1F95"/>
                </a:solidFill>
                <a:cs typeface="Arial"/>
              </a:rPr>
              <a:t>OLTRE 135 MILIONI DI EURO DI </a:t>
            </a:r>
          </a:p>
          <a:p>
            <a:pPr algn="ctr"/>
            <a:r>
              <a:rPr lang="it-IT" sz="1400" b="1" dirty="0">
                <a:solidFill>
                  <a:srgbClr val="EA1F95"/>
                </a:solidFill>
                <a:cs typeface="Arial"/>
              </a:rPr>
              <a:t>INVESTIMENTO</a:t>
            </a:r>
          </a:p>
        </p:txBody>
      </p:sp>
      <p:sp>
        <p:nvSpPr>
          <p:cNvPr id="31" name="Arco a tutto sesto 30">
            <a:extLst>
              <a:ext uri="{FF2B5EF4-FFF2-40B4-BE49-F238E27FC236}">
                <a16:creationId xmlns:a16="http://schemas.microsoft.com/office/drawing/2014/main" id="{90524D63-1CFC-F719-C282-2E7B012AD40E}"/>
              </a:ext>
            </a:extLst>
          </p:cNvPr>
          <p:cNvSpPr/>
          <p:nvPr/>
        </p:nvSpPr>
        <p:spPr>
          <a:xfrm>
            <a:off x="7627362" y="1786569"/>
            <a:ext cx="1203722" cy="1114436"/>
          </a:xfrm>
          <a:prstGeom prst="blockArc">
            <a:avLst>
              <a:gd name="adj1" fmla="val 5898494"/>
              <a:gd name="adj2" fmla="val 1940414"/>
              <a:gd name="adj3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101600">
              <a:srgbClr val="EA62AD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C99015-BDC4-F3FF-A2D7-1074F5FF58DB}"/>
              </a:ext>
            </a:extLst>
          </p:cNvPr>
          <p:cNvSpPr txBox="1"/>
          <p:nvPr/>
        </p:nvSpPr>
        <p:spPr>
          <a:xfrm>
            <a:off x="233916" y="5776318"/>
            <a:ext cx="6769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*i comuni </a:t>
            </a:r>
            <a:r>
              <a:rPr lang="it-IT" sz="1400" dirty="0" err="1">
                <a:solidFill>
                  <a:schemeClr val="bg1">
                    <a:lumMod val="75000"/>
                  </a:schemeClr>
                </a:solidFill>
              </a:rPr>
              <a:t>pre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-accorpamento realizzati e vendibili sono 206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B2F2794-4A66-C33A-66BE-6A4AC0D7C9A6}"/>
              </a:ext>
            </a:extLst>
          </p:cNvPr>
          <p:cNvSpPr txBox="1"/>
          <p:nvPr/>
        </p:nvSpPr>
        <p:spPr>
          <a:xfrm>
            <a:off x="8050386" y="2668606"/>
            <a:ext cx="9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62317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3AD7F-5E4E-D5BF-E33C-913E1DD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FE85BBD-BC76-5FCD-1081-54B476EA2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013" y="374482"/>
            <a:ext cx="9388930" cy="612775"/>
          </a:xfrm>
        </p:spPr>
        <p:txBody>
          <a:bodyPr>
            <a:noAutofit/>
          </a:bodyPr>
          <a:lstStyle/>
          <a:p>
            <a:r>
              <a:rPr lang="it-IT" sz="2800" dirty="0"/>
              <a:t>Sinergie con il territorio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114D55E-081F-7097-0B60-057ACCF76CB5}"/>
              </a:ext>
            </a:extLst>
          </p:cNvPr>
          <p:cNvSpPr txBox="1"/>
          <p:nvPr/>
        </p:nvSpPr>
        <p:spPr>
          <a:xfrm>
            <a:off x="802355" y="1736229"/>
            <a:ext cx="2754187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2"/>
              </a:lnSpc>
            </a:pPr>
            <a:r>
              <a:rPr lang="it-IT" sz="20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L’architettura della rete nazionale è stata adattata alle peculiarità del territorio Trentino, in modo da valorizzare al massimo quanto già realizzato da Trentino Digitale in termini di dorsali e POP.</a:t>
            </a:r>
          </a:p>
        </p:txBody>
      </p:sp>
      <p:pic>
        <p:nvPicPr>
          <p:cNvPr id="6" name="Immagine 5" descr="Immagine che contiene aria aperta, edificio, albero, cielo&#10;&#10;Il contenuto generato dall'IA potrebbe non essere corretto.">
            <a:extLst>
              <a:ext uri="{FF2B5EF4-FFF2-40B4-BE49-F238E27FC236}">
                <a16:creationId xmlns:a16="http://schemas.microsoft.com/office/drawing/2014/main" id="{39DF39C1-1DD8-1A6E-497E-683AC415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3797" y="1715379"/>
            <a:ext cx="4204824" cy="3153618"/>
          </a:xfrm>
          <a:prstGeom prst="rect">
            <a:avLst/>
          </a:prstGeom>
        </p:spPr>
      </p:pic>
      <p:sp>
        <p:nvSpPr>
          <p:cNvPr id="5" name="AutoShape 2" descr="Anteprima immagine">
            <a:extLst>
              <a:ext uri="{FF2B5EF4-FFF2-40B4-BE49-F238E27FC236}">
                <a16:creationId xmlns:a16="http://schemas.microsoft.com/office/drawing/2014/main" id="{FE863344-BCD5-10E1-8247-2A313E6B3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CA1C45-9946-464F-2FBE-405A37D8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8936" y="3336683"/>
            <a:ext cx="3667045" cy="20579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08ED57-360E-3CFF-E1AD-AEDDE6934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1390" y="1189776"/>
            <a:ext cx="3662135" cy="20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FE19EDA-8A03-57A1-C73A-A4F775C73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012" y="374482"/>
            <a:ext cx="8605159" cy="612775"/>
          </a:xfrm>
        </p:spPr>
        <p:txBody>
          <a:bodyPr>
            <a:noAutofit/>
          </a:bodyPr>
          <a:lstStyle/>
          <a:p>
            <a:r>
              <a:rPr lang="it-IT" sz="2800" dirty="0">
                <a:latin typeface="Arial"/>
                <a:cs typeface="Arial"/>
              </a:rPr>
              <a:t>Le attivazioni nella Provincia autonoma di Trento.</a:t>
            </a:r>
            <a:endParaRPr lang="it-IT" sz="2800" dirty="0">
              <a:highlight>
                <a:srgbClr val="FFFF00"/>
              </a:highlight>
            </a:endParaRPr>
          </a:p>
        </p:txBody>
      </p:sp>
      <p:pic>
        <p:nvPicPr>
          <p:cNvPr id="11" name="Immagine 10" descr="Immagine che contiene testo, persona, computer, Personal Computer&#10;&#10;Descrizione generata automaticamente">
            <a:extLst>
              <a:ext uri="{FF2B5EF4-FFF2-40B4-BE49-F238E27FC236}">
                <a16:creationId xmlns:a16="http://schemas.microsoft.com/office/drawing/2014/main" id="{BA289C00-8417-A3E1-C30F-CD537C2B6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7" y="1247091"/>
            <a:ext cx="4610101" cy="46101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B720CF-DC08-C288-431E-F2A6B952FD2F}"/>
              </a:ext>
            </a:extLst>
          </p:cNvPr>
          <p:cNvSpPr txBox="1"/>
          <p:nvPr/>
        </p:nvSpPr>
        <p:spPr>
          <a:xfrm>
            <a:off x="5456468" y="2522938"/>
            <a:ext cx="6550035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E287D"/>
              </a:buClr>
              <a:buSzTx/>
              <a:tabLst/>
              <a:defRPr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Aree Bianche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DE287D"/>
              </a:buClr>
              <a:buSzTx/>
              <a:tabLst/>
              <a:defRPr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Circa 214.000 unità immobiliari vendibili FTTH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EA1F95"/>
                </a:solidFill>
                <a:latin typeface="Arial"/>
                <a:cs typeface="Arial"/>
              </a:rPr>
              <a:t>Circa 21.000 clienti attivi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EA1F95"/>
                </a:solidFill>
                <a:latin typeface="Arial"/>
                <a:cs typeface="Arial"/>
              </a:rPr>
              <a:t>take-up del 9,8%</a:t>
            </a:r>
            <a:endParaRPr lang="it-IT" dirty="0"/>
          </a:p>
          <a:p>
            <a:pPr algn="ctr">
              <a:buClr>
                <a:srgbClr val="DE287D"/>
              </a:buClr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media nazionale 9,9%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502C20-C22D-B151-CE20-468DD37F6998}"/>
              </a:ext>
            </a:extLst>
          </p:cNvPr>
          <p:cNvSpPr txBox="1"/>
          <p:nvPr/>
        </p:nvSpPr>
        <p:spPr>
          <a:xfrm>
            <a:off x="7268652" y="5709646"/>
            <a:ext cx="650955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*dati aggiornati al 26 Settembre 2025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050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A977CD-A2B3-4C65-7550-495866859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899" y="428911"/>
            <a:ext cx="7092950" cy="612775"/>
          </a:xfrm>
        </p:spPr>
        <p:txBody>
          <a:bodyPr/>
          <a:lstStyle/>
          <a:p>
            <a:r>
              <a:rPr lang="it-IT" dirty="0"/>
              <a:t>Una rete al servizio del territorio</a:t>
            </a: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E6836E27-D288-6083-8B50-E3A705CDF855}"/>
              </a:ext>
            </a:extLst>
          </p:cNvPr>
          <p:cNvSpPr/>
          <p:nvPr/>
        </p:nvSpPr>
        <p:spPr>
          <a:xfrm>
            <a:off x="91524" y="1441757"/>
            <a:ext cx="2897741" cy="2092174"/>
          </a:xfrm>
          <a:custGeom>
            <a:avLst/>
            <a:gdLst/>
            <a:ahLst/>
            <a:cxnLst/>
            <a:rect l="l" t="t" r="r" b="b"/>
            <a:pathLst>
              <a:path w="4346612" h="3138261">
                <a:moveTo>
                  <a:pt x="0" y="0"/>
                </a:moveTo>
                <a:lnTo>
                  <a:pt x="4346612" y="0"/>
                </a:lnTo>
                <a:lnTo>
                  <a:pt x="4346612" y="3138261"/>
                </a:lnTo>
                <a:lnTo>
                  <a:pt x="0" y="3138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729" b="-21729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4C52A3BB-FFAF-7198-209C-1E5D18A6069D}"/>
              </a:ext>
            </a:extLst>
          </p:cNvPr>
          <p:cNvSpPr/>
          <p:nvPr/>
        </p:nvSpPr>
        <p:spPr>
          <a:xfrm>
            <a:off x="3129918" y="1441757"/>
            <a:ext cx="2897741" cy="2092174"/>
          </a:xfrm>
          <a:custGeom>
            <a:avLst/>
            <a:gdLst/>
            <a:ahLst/>
            <a:cxnLst/>
            <a:rect l="l" t="t" r="r" b="b"/>
            <a:pathLst>
              <a:path w="4346612" h="3138261">
                <a:moveTo>
                  <a:pt x="0" y="0"/>
                </a:moveTo>
                <a:lnTo>
                  <a:pt x="4346613" y="0"/>
                </a:lnTo>
                <a:lnTo>
                  <a:pt x="4346613" y="3138261"/>
                </a:lnTo>
                <a:lnTo>
                  <a:pt x="0" y="3138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05" b="-5905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2ACD0C53-BD81-9E6F-2839-6F22CD27085F}"/>
              </a:ext>
            </a:extLst>
          </p:cNvPr>
          <p:cNvSpPr/>
          <p:nvPr/>
        </p:nvSpPr>
        <p:spPr>
          <a:xfrm>
            <a:off x="6166426" y="1441757"/>
            <a:ext cx="2897741" cy="2092174"/>
          </a:xfrm>
          <a:custGeom>
            <a:avLst/>
            <a:gdLst/>
            <a:ahLst/>
            <a:cxnLst/>
            <a:rect l="l" t="t" r="r" b="b"/>
            <a:pathLst>
              <a:path w="4346612" h="3138261">
                <a:moveTo>
                  <a:pt x="0" y="0"/>
                </a:moveTo>
                <a:lnTo>
                  <a:pt x="4346612" y="0"/>
                </a:lnTo>
                <a:lnTo>
                  <a:pt x="4346612" y="3138261"/>
                </a:lnTo>
                <a:lnTo>
                  <a:pt x="0" y="3138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8D1D2079-F34A-D870-ACB7-48B91E1056E1}"/>
              </a:ext>
            </a:extLst>
          </p:cNvPr>
          <p:cNvSpPr/>
          <p:nvPr/>
        </p:nvSpPr>
        <p:spPr>
          <a:xfrm>
            <a:off x="9202735" y="1461346"/>
            <a:ext cx="2897741" cy="2092174"/>
          </a:xfrm>
          <a:custGeom>
            <a:avLst/>
            <a:gdLst/>
            <a:ahLst/>
            <a:cxnLst/>
            <a:rect l="l" t="t" r="r" b="b"/>
            <a:pathLst>
              <a:path w="4346612" h="3138261">
                <a:moveTo>
                  <a:pt x="0" y="0"/>
                </a:moveTo>
                <a:lnTo>
                  <a:pt x="4346612" y="0"/>
                </a:lnTo>
                <a:lnTo>
                  <a:pt x="4346612" y="3138262"/>
                </a:lnTo>
                <a:lnTo>
                  <a:pt x="0" y="313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633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4D770B2-0B27-18AD-8934-D81FF74770E5}"/>
              </a:ext>
            </a:extLst>
          </p:cNvPr>
          <p:cNvSpPr txBox="1"/>
          <p:nvPr/>
        </p:nvSpPr>
        <p:spPr>
          <a:xfrm>
            <a:off x="91524" y="3577167"/>
            <a:ext cx="2898694" cy="241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Grazie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fibra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ottica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la </a:t>
            </a:r>
            <a:r>
              <a:rPr lang="en-US" sz="1333" b="1" spc="7" dirty="0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Centrale </a:t>
            </a:r>
            <a:r>
              <a:rPr lang="en-US" sz="1333" b="1" spc="7" dirty="0" err="1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Fies</a:t>
            </a:r>
            <a:r>
              <a:rPr lang="en-US" sz="1333" b="1" spc="7" dirty="0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 Dro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ricerca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per le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pratiche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performative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contemporanee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può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oggi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sperimentare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diffondere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 tempo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superando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confini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fisici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attraverso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il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digitale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Un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esempio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innovazione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al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servizio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della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creatività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9DCACB63-12AB-B762-A854-80913C6C6890}"/>
              </a:ext>
            </a:extLst>
          </p:cNvPr>
          <p:cNvSpPr txBox="1"/>
          <p:nvPr/>
        </p:nvSpPr>
        <p:spPr>
          <a:xfrm>
            <a:off x="3129918" y="3577167"/>
            <a:ext cx="2897741" cy="14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Tenno, uno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Borghi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più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belli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d’Italia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anche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più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connessi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fibra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ottica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porta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innovazione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nel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cuore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della</a:t>
            </a:r>
            <a:r>
              <a:rPr lang="en-US" sz="1333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33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tradizione</a:t>
            </a:r>
            <a:endParaRPr lang="en-US" sz="1333" b="1" spc="7" dirty="0">
              <a:solidFill>
                <a:srgbClr val="706B6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C787B3B6-C2FC-DA1C-8EE1-0889BAABD3DA}"/>
              </a:ext>
            </a:extLst>
          </p:cNvPr>
          <p:cNvSpPr txBox="1"/>
          <p:nvPr/>
        </p:nvSpPr>
        <p:spPr>
          <a:xfrm>
            <a:off x="6166426" y="3577167"/>
            <a:ext cx="2897741" cy="241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Villa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Lagarina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la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fibra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ottica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abilita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inclusione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autonomia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Grazie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fibra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OF, la </a:t>
            </a:r>
            <a:r>
              <a:rPr lang="en-US" sz="1300" b="1" spc="7" dirty="0" err="1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cooperativa</a:t>
            </a:r>
            <a:r>
              <a:rPr lang="en-US" sz="1300" b="1" spc="7" dirty="0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Dal Barba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potrà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sviluppare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nuovi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progetti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sociali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come il “Dopo di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”, a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supporto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dell’indipendenza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ragazzi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disabilità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Un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esempio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concreto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tecnologia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al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servizio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della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spc="7" dirty="0" err="1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società</a:t>
            </a:r>
            <a:r>
              <a:rPr lang="en-US" sz="13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  <a:endParaRPr lang="en-US" sz="1300" b="1" spc="7" dirty="0">
              <a:solidFill>
                <a:srgbClr val="706B66"/>
              </a:solidFill>
              <a:latin typeface="Montserrat Bold"/>
              <a:ea typeface="Montserrat Bold"/>
              <a:cs typeface="Montserrat Bold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F5503026-9B70-5739-07A9-9A259DEAF622}"/>
              </a:ext>
            </a:extLst>
          </p:cNvPr>
          <p:cNvSpPr txBox="1"/>
          <p:nvPr/>
        </p:nvSpPr>
        <p:spPr>
          <a:xfrm>
            <a:off x="9202735" y="3577167"/>
            <a:ext cx="2897741" cy="241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it-IT" sz="12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L’</a:t>
            </a:r>
            <a:r>
              <a:rPr lang="it-IT" sz="1200" b="1" spc="7" dirty="0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associazione </a:t>
            </a:r>
            <a:r>
              <a:rPr lang="it-IT" sz="1200" b="1" spc="7" dirty="0" err="1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MindsHub</a:t>
            </a:r>
            <a:r>
              <a:rPr lang="it-IT" sz="1200" b="1" spc="7" dirty="0">
                <a:solidFill>
                  <a:srgbClr val="EC3F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it-IT" sz="1200" b="1" spc="7" dirty="0">
                <a:solidFill>
                  <a:srgbClr val="706B6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può oggi promuovere attività digitali e web radio, un esempio concreto di come la connettività abiliti nuovi strumenti per educare, coinvolgere e innovare. Tra questi, il collegamento realizzato dall’IC di Avio con la ISS, che ha permesso agli studenti di dialogare con Samantha Cristoforetti.</a:t>
            </a:r>
            <a:endParaRPr lang="en-US" sz="1200" b="1" spc="7" dirty="0">
              <a:solidFill>
                <a:srgbClr val="706B6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8372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8BF80D-BD4F-4EA5-0003-E1F2666D9573}"/>
              </a:ext>
            </a:extLst>
          </p:cNvPr>
          <p:cNvSpPr txBox="1"/>
          <p:nvPr/>
        </p:nvSpPr>
        <p:spPr>
          <a:xfrm>
            <a:off x="4984975" y="5116283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openfiber_it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A054F3-A163-E5AF-AC59-0D6A4BBDDE8D}"/>
              </a:ext>
            </a:extLst>
          </p:cNvPr>
          <p:cNvSpPr txBox="1"/>
          <p:nvPr/>
        </p:nvSpPr>
        <p:spPr>
          <a:xfrm>
            <a:off x="4984975" y="4520961"/>
            <a:ext cx="4145501" cy="356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F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iber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1396D8-7328-EB20-B7C3-05FD7CC3E5D5}"/>
              </a:ext>
            </a:extLst>
          </p:cNvPr>
          <p:cNvSpPr txBox="1"/>
          <p:nvPr/>
        </p:nvSpPr>
        <p:spPr>
          <a:xfrm>
            <a:off x="4984975" y="3848626"/>
            <a:ext cx="4145501" cy="356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OpenFiberIT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282DEF-8F61-227F-9DD1-3FDF8858FB2D}"/>
              </a:ext>
            </a:extLst>
          </p:cNvPr>
          <p:cNvSpPr txBox="1"/>
          <p:nvPr/>
        </p:nvSpPr>
        <p:spPr>
          <a:xfrm>
            <a:off x="4984975" y="3211073"/>
            <a:ext cx="4145501" cy="356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@Open Fiber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D75A21-A160-2FB8-CF0A-B8486CDF232D}"/>
              </a:ext>
            </a:extLst>
          </p:cNvPr>
          <p:cNvSpPr txBox="1"/>
          <p:nvPr/>
        </p:nvSpPr>
        <p:spPr>
          <a:xfrm>
            <a:off x="4984975" y="2573520"/>
            <a:ext cx="4145501" cy="356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openfiber.it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077C452-1AA9-E448-3C49-DA6DAADA0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45" y="2436054"/>
            <a:ext cx="500563" cy="5291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A4381C-BA2B-5BD8-4B76-395863AF7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51" y="3138788"/>
            <a:ext cx="488950" cy="4889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ED3C34-617E-46C7-2BC0-DBDCBCC3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501" y="4446888"/>
            <a:ext cx="501650" cy="5016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CBCCA7E-E98F-C655-6180-F78F1DF5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151" y="5088238"/>
            <a:ext cx="514350" cy="51435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EC79F60-AD11-FD27-5478-D7252EFED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17786" y="3755221"/>
            <a:ext cx="591630" cy="5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6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9vuEiDOYPp9S.H63.w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i Offic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f05d23-a5ad-4927-b8cc-1612a32ed5eb" xsi:nil="true"/>
    <lcf76f155ced4ddcb4097134ff3c332f xmlns="257f95bc-e750-4329-b17b-f0804487269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1D21ECD6ECF04397D18BC89B945BAB" ma:contentTypeVersion="14" ma:contentTypeDescription="Creare un nuovo documento." ma:contentTypeScope="" ma:versionID="2181108e9512a69a3983fc6c78e46e12">
  <xsd:schema xmlns:xsd="http://www.w3.org/2001/XMLSchema" xmlns:xs="http://www.w3.org/2001/XMLSchema" xmlns:p="http://schemas.microsoft.com/office/2006/metadata/properties" xmlns:ns2="257f95bc-e750-4329-b17b-f08044872699" xmlns:ns3="c2f05d23-a5ad-4927-b8cc-1612a32ed5eb" targetNamespace="http://schemas.microsoft.com/office/2006/metadata/properties" ma:root="true" ma:fieldsID="0de0f4a28ddf443be784ce8a8bb74811" ns2:_="" ns3:_="">
    <xsd:import namespace="257f95bc-e750-4329-b17b-f08044872699"/>
    <xsd:import namespace="c2f05d23-a5ad-4927-b8cc-1612a32ed5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f95bc-e750-4329-b17b-f08044872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55556c2a-3a01-45cd-abd6-383b042093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5d23-a5ad-4927-b8cc-1612a32ed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9156a21-d427-489e-980e-23712e685eb4}" ma:internalName="TaxCatchAll" ma:showField="CatchAllData" ma:web="c2f05d23-a5ad-4927-b8cc-1612a32ed5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8D14E4-D669-4B34-87FA-FA3F3E4093E6}">
  <ds:schemaRefs>
    <ds:schemaRef ds:uri="http://schemas.microsoft.com/office/2006/metadata/properties"/>
    <ds:schemaRef ds:uri="http://schemas.microsoft.com/office/infopath/2007/PartnerControls"/>
    <ds:schemaRef ds:uri="c2f05d23-a5ad-4927-b8cc-1612a32ed5eb"/>
    <ds:schemaRef ds:uri="257f95bc-e750-4329-b17b-f08044872699"/>
  </ds:schemaRefs>
</ds:datastoreItem>
</file>

<file path=customXml/itemProps2.xml><?xml version="1.0" encoding="utf-8"?>
<ds:datastoreItem xmlns:ds="http://schemas.openxmlformats.org/officeDocument/2006/customXml" ds:itemID="{C8018D0E-7C16-4A20-8258-16166BC9F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f95bc-e750-4329-b17b-f08044872699"/>
    <ds:schemaRef ds:uri="c2f05d23-a5ad-4927-b8cc-1612a32ed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F2A68E-0F3F-4C03-9D3E-669F611B1B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44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Magnani Paolo (Open Fiber)</dc:creator>
  <cp:lastModifiedBy>Mauri Tommaso (Open Fiber)</cp:lastModifiedBy>
  <cp:revision>21</cp:revision>
  <dcterms:created xsi:type="dcterms:W3CDTF">2023-02-20T10:36:46Z</dcterms:created>
  <dcterms:modified xsi:type="dcterms:W3CDTF">2025-09-26T13:21:21Z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0x010100BD1D21ECD6ECF04397D18BC89B945BAB</vt:lpwstr>
  </property>
  <property fmtid="{D5CDD505-2E9C-101B-9397-08002B2CF9AE}" pid="3" name="MediaServiceImageTags">
    <vt:lpwstr/>
  </property>
</Properties>
</file>