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  <p:sldMasterId id="2147483828" r:id="rId2"/>
  </p:sldMasterIdLst>
  <p:notesMasterIdLst>
    <p:notesMasterId r:id="rId16"/>
  </p:notesMasterIdLst>
  <p:handoutMasterIdLst>
    <p:handoutMasterId r:id="rId17"/>
  </p:handoutMasterIdLst>
  <p:sldIdLst>
    <p:sldId id="1076" r:id="rId3"/>
    <p:sldId id="1100" r:id="rId4"/>
    <p:sldId id="1108" r:id="rId5"/>
    <p:sldId id="1102" r:id="rId6"/>
    <p:sldId id="1103" r:id="rId7"/>
    <p:sldId id="1101" r:id="rId8"/>
    <p:sldId id="1104" r:id="rId9"/>
    <p:sldId id="1105" r:id="rId10"/>
    <p:sldId id="1106" r:id="rId11"/>
    <p:sldId id="1107" r:id="rId12"/>
    <p:sldId id="1099" r:id="rId13"/>
    <p:sldId id="1066" r:id="rId14"/>
    <p:sldId id="1085" r:id="rId15"/>
  </p:sldIdLst>
  <p:sldSz cx="9144000" cy="6858000" type="screen4x3"/>
  <p:notesSz cx="9929813" cy="6799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2141">
          <p15:clr>
            <a:srgbClr val="A4A3A4"/>
          </p15:clr>
        </p15:guide>
        <p15:guide id="4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99"/>
    <a:srgbClr val="FFFF99"/>
    <a:srgbClr val="FFFF00"/>
    <a:srgbClr val="00CC00"/>
    <a:srgbClr val="008080"/>
    <a:srgbClr val="800000"/>
    <a:srgbClr val="0033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828" autoAdjust="0"/>
  </p:normalViewPr>
  <p:slideViewPr>
    <p:cSldViewPr>
      <p:cViewPr varScale="1">
        <p:scale>
          <a:sx n="109" d="100"/>
          <a:sy n="109" d="100"/>
        </p:scale>
        <p:origin x="1296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54" y="-102"/>
      </p:cViewPr>
      <p:guideLst>
        <p:guide orient="horz" pos="3127"/>
        <p:guide pos="2141"/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896" y="1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59300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896" y="6459300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3B5625D8-CCFC-4673-BD9C-2DA602614B3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6896" y="1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2013" cy="2551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8" y="3229651"/>
            <a:ext cx="7281864" cy="3059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59300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896" y="6459300"/>
            <a:ext cx="4302919" cy="3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C34CF02-F005-4820-BF9A-461AA35D0F4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4CF02-F005-4820-BF9A-461AA35D0F4A}" type="slidenum">
              <a:rPr lang="it-IT" altLang="it-IT" smtClean="0"/>
              <a:pPr/>
              <a:t>6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A30A17-F144-4974-948C-191E18B6A854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3D8EE-5466-412E-891D-A0EC172BCF23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67770-BE8C-450C-9EFF-9A12126D076A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3D870-C247-4BD4-95EA-7DA58D305651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C83747-DD83-4D8C-A3D9-F716075299EE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166-CB76-4F17-BEDB-4BF63AC00C9C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3408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1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3408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15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0528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8966" y="153161"/>
            <a:ext cx="5565531" cy="340863"/>
          </a:xfrm>
        </p:spPr>
        <p:txBody>
          <a:bodyPr lIns="0" tIns="0" rIns="0" bIns="0"/>
          <a:lstStyle>
            <a:lvl1pPr>
              <a:defRPr sz="221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6381" y="1118996"/>
            <a:ext cx="7317545" cy="340863"/>
          </a:xfrm>
        </p:spPr>
        <p:txBody>
          <a:bodyPr lIns="0" tIns="0" rIns="0" bIns="0"/>
          <a:lstStyle>
            <a:lvl1pPr>
              <a:defRPr sz="2215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89405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8966" y="153161"/>
            <a:ext cx="5565531" cy="340863"/>
          </a:xfrm>
        </p:spPr>
        <p:txBody>
          <a:bodyPr lIns="0" tIns="0" rIns="0" bIns="0"/>
          <a:lstStyle>
            <a:lvl1pPr>
              <a:defRPr sz="221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2137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8966" y="153161"/>
            <a:ext cx="5565531" cy="340863"/>
          </a:xfrm>
        </p:spPr>
        <p:txBody>
          <a:bodyPr lIns="0" tIns="0" rIns="0" bIns="0"/>
          <a:lstStyle>
            <a:lvl1pPr>
              <a:defRPr sz="221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9914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080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7ACE46-4275-4B87-B377-E3604320CA42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9DE46-F720-49A6-9B9F-89BEA085E94F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FC1319-A1E9-47CB-83E0-C2E51C5D4896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DF4-A2FF-494F-B68F-74D341FFBE0D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F2DCE9-D99B-4F5D-8D44-A92274156351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7050F-1B64-4869-AC7D-F9762CC1EE7A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86193C-5553-4461-B340-B80CF4FB48D4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2BB1-3CF4-49B8-8179-E2C963FF4010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7A591F-3939-4B32-B450-6B93681441EA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5B2A-D429-434D-A6F2-DD41F517A427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DB67EA-C97E-4EA4-8763-220F432A9A8C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640-FF31-4353-8B1E-8D7ADAE6E47E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F43889-CDDB-4843-A885-A29F435212C0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EDF-6ECF-466D-8FCF-70EE626551A0}" type="slidenum">
              <a:rPr lang="en-GB" altLang="it-IT" smtClean="0"/>
              <a:pPr/>
              <a:t>‹N›</a:t>
            </a:fld>
            <a:endParaRPr lang="en-GB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4D7129-4955-4767-A696-685334CB9AE2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0B57C0-B8F5-4064-A34A-B29DF70437C1}" type="slidenum">
              <a:rPr lang="en-GB" altLang="it-IT" smtClean="0"/>
              <a:pPr/>
              <a:t>‹N›</a:t>
            </a:fld>
            <a:endParaRPr lang="en-GB" alt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B76DA11-6A44-4A3C-937C-BC4B3D4607F7}" type="datetime1">
              <a:rPr lang="it-IT" smtClean="0"/>
              <a:pPr>
                <a:defRPr/>
              </a:pPr>
              <a:t>17/08/2023</a:t>
            </a:fld>
            <a:endParaRPr lang="en-GB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D56815-CFA4-4E34-BC7C-AE944B2D839E}" type="slidenum">
              <a:rPr lang="en-GB" altLang="it-IT" smtClean="0"/>
              <a:pPr/>
              <a:t>‹N›</a:t>
            </a:fld>
            <a:endParaRPr lang="en-GB" alt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736600"/>
          </a:xfrm>
          <a:custGeom>
            <a:avLst/>
            <a:gdLst/>
            <a:ahLst/>
            <a:cxnLst/>
            <a:rect l="l" t="t" r="r" b="b"/>
            <a:pathLst>
              <a:path w="9906000" h="736600">
                <a:moveTo>
                  <a:pt x="9906000" y="0"/>
                </a:moveTo>
                <a:lnTo>
                  <a:pt x="0" y="0"/>
                </a:lnTo>
                <a:lnTo>
                  <a:pt x="0" y="736091"/>
                </a:lnTo>
                <a:lnTo>
                  <a:pt x="9906000" y="736091"/>
                </a:lnTo>
                <a:lnTo>
                  <a:pt x="9906000" y="0"/>
                </a:lnTo>
                <a:close/>
              </a:path>
            </a:pathLst>
          </a:custGeom>
          <a:solidFill>
            <a:srgbClr val="4945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736600"/>
          </a:xfrm>
          <a:custGeom>
            <a:avLst/>
            <a:gdLst/>
            <a:ahLst/>
            <a:cxnLst/>
            <a:rect l="l" t="t" r="r" b="b"/>
            <a:pathLst>
              <a:path w="9906000" h="736600">
                <a:moveTo>
                  <a:pt x="0" y="736091"/>
                </a:moveTo>
                <a:lnTo>
                  <a:pt x="9906000" y="736091"/>
                </a:lnTo>
                <a:lnTo>
                  <a:pt x="9906000" y="0"/>
                </a:lnTo>
                <a:lnTo>
                  <a:pt x="0" y="0"/>
                </a:lnTo>
                <a:lnTo>
                  <a:pt x="0" y="73609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8966" y="153161"/>
            <a:ext cx="556553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6381" y="1118996"/>
            <a:ext cx="731754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35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22041">
        <a:defRPr>
          <a:latin typeface="+mn-lt"/>
          <a:ea typeface="+mn-ea"/>
          <a:cs typeface="+mn-cs"/>
        </a:defRPr>
      </a:lvl2pPr>
      <a:lvl3pPr marL="844083">
        <a:defRPr>
          <a:latin typeface="+mn-lt"/>
          <a:ea typeface="+mn-ea"/>
          <a:cs typeface="+mn-cs"/>
        </a:defRPr>
      </a:lvl3pPr>
      <a:lvl4pPr marL="1266124">
        <a:defRPr>
          <a:latin typeface="+mn-lt"/>
          <a:ea typeface="+mn-ea"/>
          <a:cs typeface="+mn-cs"/>
        </a:defRPr>
      </a:lvl4pPr>
      <a:lvl5pPr marL="1688165">
        <a:defRPr>
          <a:latin typeface="+mn-lt"/>
          <a:ea typeface="+mn-ea"/>
          <a:cs typeface="+mn-cs"/>
        </a:defRPr>
      </a:lvl5pPr>
      <a:lvl6pPr marL="2110207">
        <a:defRPr>
          <a:latin typeface="+mn-lt"/>
          <a:ea typeface="+mn-ea"/>
          <a:cs typeface="+mn-cs"/>
        </a:defRPr>
      </a:lvl6pPr>
      <a:lvl7pPr marL="2532248">
        <a:defRPr>
          <a:latin typeface="+mn-lt"/>
          <a:ea typeface="+mn-ea"/>
          <a:cs typeface="+mn-cs"/>
        </a:defRPr>
      </a:lvl7pPr>
      <a:lvl8pPr marL="2954289">
        <a:defRPr>
          <a:latin typeface="+mn-lt"/>
          <a:ea typeface="+mn-ea"/>
          <a:cs typeface="+mn-cs"/>
        </a:defRPr>
      </a:lvl8pPr>
      <a:lvl9pPr marL="337633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22041">
        <a:defRPr>
          <a:latin typeface="+mn-lt"/>
          <a:ea typeface="+mn-ea"/>
          <a:cs typeface="+mn-cs"/>
        </a:defRPr>
      </a:lvl2pPr>
      <a:lvl3pPr marL="844083">
        <a:defRPr>
          <a:latin typeface="+mn-lt"/>
          <a:ea typeface="+mn-ea"/>
          <a:cs typeface="+mn-cs"/>
        </a:defRPr>
      </a:lvl3pPr>
      <a:lvl4pPr marL="1266124">
        <a:defRPr>
          <a:latin typeface="+mn-lt"/>
          <a:ea typeface="+mn-ea"/>
          <a:cs typeface="+mn-cs"/>
        </a:defRPr>
      </a:lvl4pPr>
      <a:lvl5pPr marL="1688165">
        <a:defRPr>
          <a:latin typeface="+mn-lt"/>
          <a:ea typeface="+mn-ea"/>
          <a:cs typeface="+mn-cs"/>
        </a:defRPr>
      </a:lvl5pPr>
      <a:lvl6pPr marL="2110207">
        <a:defRPr>
          <a:latin typeface="+mn-lt"/>
          <a:ea typeface="+mn-ea"/>
          <a:cs typeface="+mn-cs"/>
        </a:defRPr>
      </a:lvl6pPr>
      <a:lvl7pPr marL="2532248">
        <a:defRPr>
          <a:latin typeface="+mn-lt"/>
          <a:ea typeface="+mn-ea"/>
          <a:cs typeface="+mn-cs"/>
        </a:defRPr>
      </a:lvl7pPr>
      <a:lvl8pPr marL="2954289">
        <a:defRPr>
          <a:latin typeface="+mn-lt"/>
          <a:ea typeface="+mn-ea"/>
          <a:cs typeface="+mn-cs"/>
        </a:defRPr>
      </a:lvl8pPr>
      <a:lvl9pPr marL="337633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2369" y="2444261"/>
            <a:ext cx="8440615" cy="3165231"/>
          </a:xfrm>
          <a:custGeom>
            <a:avLst/>
            <a:gdLst/>
            <a:ahLst/>
            <a:cxnLst/>
            <a:rect l="l" t="t" r="r" b="b"/>
            <a:pathLst>
              <a:path w="9144000" h="3429000">
                <a:moveTo>
                  <a:pt x="9144000" y="0"/>
                </a:moveTo>
                <a:lnTo>
                  <a:pt x="0" y="0"/>
                </a:lnTo>
                <a:lnTo>
                  <a:pt x="0" y="3429000"/>
                </a:lnTo>
                <a:lnTo>
                  <a:pt x="9144000" y="3429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E3431"/>
          </a:solidFill>
        </p:spPr>
        <p:txBody>
          <a:bodyPr wrap="square" lIns="0" tIns="0" rIns="0" bIns="0" rtlCol="0"/>
          <a:lstStyle/>
          <a:p>
            <a:pPr defTabSz="844083" eaLnBrk="1" fontAlgn="auto" hangingPunct="1">
              <a:spcBef>
                <a:spcPts val="0"/>
              </a:spcBef>
              <a:spcAft>
                <a:spcPts val="0"/>
              </a:spcAft>
            </a:pPr>
            <a:endParaRPr sz="1662" kern="0">
              <a:solidFill>
                <a:sysClr val="windowText" lastClr="000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283" y="738805"/>
            <a:ext cx="1840054" cy="137486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11398" y="2945190"/>
            <a:ext cx="6468208" cy="819672"/>
          </a:xfrm>
          <a:prstGeom prst="rect">
            <a:avLst/>
          </a:prstGeom>
        </p:spPr>
        <p:txBody>
          <a:bodyPr vert="horz" wrap="square" lIns="0" tIns="11137" rIns="0" bIns="0" rtlCol="0">
            <a:spAutoFit/>
          </a:bodyPr>
          <a:lstStyle/>
          <a:p>
            <a:pPr marL="11723" marR="4689" defTabSz="844083" eaLnBrk="1" fontAlgn="auto" hangingPunct="1">
              <a:spcBef>
                <a:spcPts val="88"/>
              </a:spcBef>
              <a:spcAft>
                <a:spcPts val="0"/>
              </a:spcAft>
            </a:pPr>
            <a:r>
              <a:rPr lang="it-IT" sz="2585" b="1" kern="0" dirty="0">
                <a:solidFill>
                  <a:srgbClr val="FFFFFF"/>
                </a:solidFill>
                <a:latin typeface="Arial"/>
                <a:cs typeface="Arial"/>
              </a:rPr>
              <a:t>RECUPERO LISTE DI ATTESA</a:t>
            </a:r>
          </a:p>
          <a:p>
            <a:pPr marL="11723" marR="4689" defTabSz="844083" eaLnBrk="1" fontAlgn="auto" hangingPunct="1">
              <a:spcBef>
                <a:spcPts val="88"/>
              </a:spcBef>
              <a:spcAft>
                <a:spcPts val="0"/>
              </a:spcAft>
            </a:pPr>
            <a:r>
              <a:rPr lang="it-IT" sz="2585" b="1" kern="0" dirty="0">
                <a:solidFill>
                  <a:srgbClr val="FFFFFF"/>
                </a:solidFill>
                <a:latin typeface="Arial"/>
                <a:cs typeface="Arial"/>
              </a:rPr>
              <a:t>SPECIALISTICA AMBULATORIALE</a:t>
            </a:r>
            <a:endParaRPr sz="2585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7584" y="5013176"/>
            <a:ext cx="3310596" cy="238552"/>
          </a:xfrm>
          <a:prstGeom prst="rect">
            <a:avLst/>
          </a:prstGeom>
        </p:spPr>
        <p:txBody>
          <a:bodyPr vert="horz" wrap="square" lIns="0" tIns="11137" rIns="0" bIns="0" rtlCol="0">
            <a:spAutoFit/>
          </a:bodyPr>
          <a:lstStyle/>
          <a:p>
            <a:pPr marL="11723" defTabSz="844083" eaLnBrk="1" fontAlgn="auto" hangingPunct="1">
              <a:spcBef>
                <a:spcPts val="88"/>
              </a:spcBef>
              <a:spcAft>
                <a:spcPts val="0"/>
              </a:spcAft>
            </a:pPr>
            <a:r>
              <a:rPr lang="it-IT" sz="1477" b="1" kern="0" dirty="0" smtClean="0">
                <a:solidFill>
                  <a:srgbClr val="FFFFFF"/>
                </a:solidFill>
                <a:latin typeface="Arial"/>
                <a:cs typeface="Arial"/>
              </a:rPr>
              <a:t>Giovedì 17 agosto 2023</a:t>
            </a:r>
          </a:p>
        </p:txBody>
      </p:sp>
    </p:spTree>
    <p:extLst>
      <p:ext uri="{BB962C8B-B14F-4D97-AF65-F5344CB8AC3E}">
        <p14:creationId xmlns:p14="http://schemas.microsoft.com/office/powerpoint/2010/main" val="47387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88840"/>
            <a:ext cx="8349261" cy="3770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sellaDiTesto 3"/>
          <p:cNvSpPr txBox="1"/>
          <p:nvPr/>
        </p:nvSpPr>
        <p:spPr>
          <a:xfrm>
            <a:off x="395536" y="1052736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/>
              <a:t>Grafico recupero prestazioni dal 15.5.23 al 31.7.23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980728"/>
            <a:ext cx="8413762" cy="541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6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683568" y="329708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2">
                    <a:lumMod val="50000"/>
                  </a:schemeClr>
                </a:solidFill>
              </a:rPr>
              <a:t>TEMPI D’ATTESA  GEN-APR vs MAG-LUG 2023</a:t>
            </a:r>
          </a:p>
          <a:p>
            <a:pPr algn="ctr"/>
            <a:r>
              <a:rPr lang="it-IT" b="1" dirty="0" smtClean="0">
                <a:solidFill>
                  <a:schemeClr val="accent2">
                    <a:lumMod val="50000"/>
                  </a:schemeClr>
                </a:solidFill>
              </a:rPr>
              <a:t>TUTTE LE PRESTAZIONI</a:t>
            </a:r>
            <a:endParaRPr lang="it-IT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090438"/>
            <a:ext cx="6827666" cy="2756806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3847244"/>
            <a:ext cx="6386100" cy="26060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0"/>
            <a:ext cx="5364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ttangolo 2"/>
          <p:cNvSpPr/>
          <p:nvPr/>
        </p:nvSpPr>
        <p:spPr>
          <a:xfrm>
            <a:off x="0" y="908720"/>
            <a:ext cx="37799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u="sng" dirty="0" smtClean="0">
                <a:latin typeface="+mj-lt"/>
              </a:rPr>
              <a:t>Delibera G.P. 2126 /2021: 	</a:t>
            </a:r>
            <a:r>
              <a:rPr lang="it-IT" dirty="0" smtClean="0">
                <a:latin typeface="+mj-lt"/>
              </a:rPr>
              <a:t> </a:t>
            </a:r>
            <a:r>
              <a:rPr lang="it-IT" b="1" dirty="0" smtClean="0">
                <a:latin typeface="+mj-lt"/>
              </a:rPr>
              <a:t>Introduzione</a:t>
            </a:r>
            <a:r>
              <a:rPr lang="it-IT" dirty="0" smtClean="0">
                <a:latin typeface="+mj-lt"/>
              </a:rPr>
              <a:t> del concorso alla spesa sostenuta dal cittadino che, sulla base di prescrizione SSN, ha fruito nel periodo 01/12/2021 – 31/03/2022 in regime privatistico, delle prestazioni di assistenza specialistica ambulatoriale con maggiori volumi di liste di attesa, come individuate dall’allegato B) </a:t>
            </a:r>
          </a:p>
          <a:p>
            <a:r>
              <a:rPr lang="it-IT" dirty="0" smtClean="0">
                <a:latin typeface="+mj-lt"/>
              </a:rPr>
              <a:t>(il concorso spese è </a:t>
            </a:r>
            <a:r>
              <a:rPr lang="it-IT" b="1" dirty="0" smtClean="0">
                <a:latin typeface="+mj-lt"/>
              </a:rPr>
              <a:t>incompatibile </a:t>
            </a:r>
            <a:r>
              <a:rPr lang="it-IT" dirty="0" smtClean="0">
                <a:latin typeface="+mj-lt"/>
              </a:rPr>
              <a:t>con le prestazioni libero professionali </a:t>
            </a:r>
            <a:r>
              <a:rPr lang="it-IT" b="1" dirty="0" err="1" smtClean="0">
                <a:latin typeface="+mj-lt"/>
              </a:rPr>
              <a:t>intramurarie</a:t>
            </a:r>
            <a:r>
              <a:rPr lang="it-IT" dirty="0" smtClean="0">
                <a:latin typeface="+mj-lt"/>
              </a:rPr>
              <a:t> erogate</a:t>
            </a:r>
          </a:p>
          <a:p>
            <a:r>
              <a:rPr lang="it-IT" dirty="0" smtClean="0">
                <a:latin typeface="+mj-lt"/>
              </a:rPr>
              <a:t>da specialisti APSS).</a:t>
            </a:r>
            <a:endParaRPr lang="it-IT" dirty="0">
              <a:latin typeface="+mj-lt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581128"/>
            <a:ext cx="3779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>
              <a:latin typeface="+mj-lt"/>
            </a:endParaRPr>
          </a:p>
          <a:p>
            <a:r>
              <a:rPr lang="it-IT" u="sng" dirty="0" smtClean="0">
                <a:latin typeface="+mj-lt"/>
              </a:rPr>
              <a:t>Delibera G.P. 1960/2022 – punto C</a:t>
            </a:r>
            <a:r>
              <a:rPr lang="it-IT" dirty="0" smtClean="0">
                <a:latin typeface="+mj-lt"/>
              </a:rPr>
              <a:t>: </a:t>
            </a:r>
            <a:br>
              <a:rPr lang="it-IT" dirty="0" smtClean="0">
                <a:latin typeface="+mj-lt"/>
              </a:rPr>
            </a:br>
            <a:r>
              <a:rPr lang="it-IT" b="1" dirty="0" smtClean="0">
                <a:latin typeface="+mj-lt"/>
              </a:rPr>
              <a:t>Estensione </a:t>
            </a:r>
            <a:r>
              <a:rPr lang="it-IT" dirty="0" smtClean="0">
                <a:latin typeface="+mj-lt"/>
              </a:rPr>
              <a:t>del concorso alle spese fino al 31.12.2023 anche alle prestazioni libero professionali </a:t>
            </a:r>
            <a:r>
              <a:rPr lang="it-IT" b="1" dirty="0" err="1" smtClean="0">
                <a:latin typeface="+mj-lt"/>
              </a:rPr>
              <a:t>intramurarie</a:t>
            </a:r>
            <a:r>
              <a:rPr lang="it-IT" dirty="0" smtClean="0">
                <a:latin typeface="+mj-lt"/>
              </a:rPr>
              <a:t> erogate da specialisti  APSS.</a:t>
            </a:r>
            <a:endParaRPr lang="it-IT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043608" y="764704"/>
            <a:ext cx="712879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smtClean="0">
                <a:solidFill>
                  <a:srgbClr val="336699"/>
                </a:solidFill>
                <a:latin typeface="+mj-lt"/>
              </a:rPr>
              <a:t>PRENOTAZIONI </a:t>
            </a:r>
            <a:r>
              <a:rPr lang="it-IT" sz="4000" dirty="0" smtClean="0">
                <a:solidFill>
                  <a:srgbClr val="336699"/>
                </a:solidFill>
                <a:latin typeface="+mj-lt"/>
              </a:rPr>
              <a:t>RAO CUP</a:t>
            </a:r>
          </a:p>
          <a:p>
            <a:pPr algn="ctr"/>
            <a:r>
              <a:rPr lang="it-IT" sz="4000" dirty="0" smtClean="0">
                <a:solidFill>
                  <a:srgbClr val="336699"/>
                </a:solidFill>
                <a:latin typeface="+mj-lt"/>
              </a:rPr>
              <a:t>GEN-LUG 2020-2023</a:t>
            </a:r>
            <a:endParaRPr lang="it-IT" sz="4000" dirty="0" smtClean="0">
              <a:solidFill>
                <a:srgbClr val="336699"/>
              </a:solidFill>
              <a:latin typeface="+mj-lt"/>
            </a:endParaRPr>
          </a:p>
          <a:p>
            <a:pPr algn="ctr"/>
            <a:endParaRPr lang="it-IT" b="1" dirty="0">
              <a:solidFill>
                <a:srgbClr val="336699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83568" y="6165304"/>
            <a:ext cx="71287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 smtClean="0"/>
              <a:t>Fonte Qlik Migrazione</a:t>
            </a:r>
            <a:endParaRPr lang="it-IT" sz="11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2996952"/>
            <a:ext cx="5388077" cy="1809135"/>
          </a:xfrm>
          <a:prstGeom prst="rect">
            <a:avLst/>
          </a:prstGeom>
        </p:spPr>
      </p:pic>
      <p:sp>
        <p:nvSpPr>
          <p:cNvPr id="3" name="Freccia in giù 2"/>
          <p:cNvSpPr/>
          <p:nvPr/>
        </p:nvSpPr>
        <p:spPr>
          <a:xfrm>
            <a:off x="6948264" y="3356992"/>
            <a:ext cx="504056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043608" y="764704"/>
            <a:ext cx="712879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smtClean="0">
                <a:solidFill>
                  <a:srgbClr val="336699"/>
                </a:solidFill>
                <a:latin typeface="+mj-lt"/>
              </a:rPr>
              <a:t>PRENOTAZIONI </a:t>
            </a:r>
            <a:r>
              <a:rPr lang="it-IT" sz="4000" dirty="0" smtClean="0">
                <a:solidFill>
                  <a:srgbClr val="336699"/>
                </a:solidFill>
                <a:latin typeface="+mj-lt"/>
              </a:rPr>
              <a:t>TOTALI CUP</a:t>
            </a:r>
            <a:endParaRPr lang="it-IT" sz="4000" dirty="0" smtClean="0">
              <a:solidFill>
                <a:srgbClr val="336699"/>
              </a:solidFill>
              <a:latin typeface="+mj-lt"/>
            </a:endParaRPr>
          </a:p>
          <a:p>
            <a:pPr algn="ctr"/>
            <a:endParaRPr lang="it-IT" b="1" dirty="0">
              <a:solidFill>
                <a:srgbClr val="336699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83568" y="6165304"/>
            <a:ext cx="71287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 smtClean="0"/>
              <a:t>Fonte Qlik Migrazione</a:t>
            </a:r>
            <a:endParaRPr lang="it-IT" sz="1100" dirty="0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8474149" cy="3655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ttore 2 7"/>
          <p:cNvCxnSpPr/>
          <p:nvPr/>
        </p:nvCxnSpPr>
        <p:spPr>
          <a:xfrm>
            <a:off x="539552" y="4077072"/>
            <a:ext cx="216024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>
            <a:off x="467544" y="4653136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308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847088"/>
          </a:xfrm>
        </p:spPr>
        <p:txBody>
          <a:bodyPr>
            <a:noAutofit/>
          </a:bodyPr>
          <a:lstStyle/>
          <a:p>
            <a:pPr algn="ctr"/>
            <a:r>
              <a:rPr lang="it-IT" sz="4000" dirty="0" smtClean="0"/>
              <a:t>Andamento prenotazioni nel periodo gennaio - luglio </a:t>
            </a:r>
            <a:br>
              <a:rPr lang="it-IT" sz="4000" dirty="0" smtClean="0"/>
            </a:br>
            <a:r>
              <a:rPr lang="it-IT" sz="4000" dirty="0" smtClean="0"/>
              <a:t>Confronto anno 2022 Vs. 2023 </a:t>
            </a:r>
            <a:endParaRPr lang="it-IT" sz="4000" dirty="0"/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420889"/>
            <a:ext cx="6370463" cy="304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e 4"/>
          <p:cNvSpPr/>
          <p:nvPr/>
        </p:nvSpPr>
        <p:spPr>
          <a:xfrm>
            <a:off x="3779912" y="5157192"/>
            <a:ext cx="252028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Gennaio-luglio</a:t>
            </a:r>
            <a:endParaRPr lang="it-IT" dirty="0" smtClean="0"/>
          </a:p>
          <a:p>
            <a:pPr algn="ctr"/>
            <a:r>
              <a:rPr lang="it-IT" dirty="0" smtClean="0"/>
              <a:t>+ 52.364 prenotazioni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76872"/>
            <a:ext cx="799288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tangolo 2"/>
          <p:cNvSpPr/>
          <p:nvPr/>
        </p:nvSpPr>
        <p:spPr>
          <a:xfrm>
            <a:off x="1331640" y="260648"/>
            <a:ext cx="6984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 smtClean="0"/>
              <a:t>Andamento prenotazioni nel periodo gennaio luglio per branca specialistica</a:t>
            </a:r>
            <a:br>
              <a:rPr lang="it-IT" sz="3200" dirty="0" smtClean="0"/>
            </a:br>
            <a:r>
              <a:rPr lang="it-IT" sz="3200" dirty="0" smtClean="0"/>
              <a:t>Confronto anno 2022 Vs. 2023 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229600" cy="638944"/>
          </a:xfrm>
        </p:spPr>
        <p:txBody>
          <a:bodyPr>
            <a:noAutofit/>
          </a:bodyPr>
          <a:lstStyle/>
          <a:p>
            <a:pPr algn="ctr"/>
            <a:r>
              <a:rPr lang="it-IT" sz="2800" dirty="0" smtClean="0"/>
              <a:t>Assistenza specialistica ambulatoriale: prestazioni SSN-LP</a:t>
            </a:r>
            <a:endParaRPr lang="it-IT" sz="2800" dirty="0"/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242" y="2204864"/>
            <a:ext cx="885369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tangolo 3"/>
          <p:cNvSpPr/>
          <p:nvPr/>
        </p:nvSpPr>
        <p:spPr>
          <a:xfrm>
            <a:off x="1403648" y="5301208"/>
            <a:ext cx="5544616" cy="36004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Prestazioni erogate 2019-2022 </a:t>
            </a:r>
            <a:r>
              <a:rPr lang="it-IT" dirty="0" smtClean="0"/>
              <a:t>– </a:t>
            </a:r>
            <a:r>
              <a:rPr lang="it-IT" dirty="0" smtClean="0">
                <a:solidFill>
                  <a:schemeClr val="tx1"/>
                </a:solidFill>
              </a:rPr>
              <a:t>dato cassa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5004048" y="2564904"/>
            <a:ext cx="360040" cy="2880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/>
          <p:nvPr/>
        </p:nvCxnSpPr>
        <p:spPr>
          <a:xfrm>
            <a:off x="5076056" y="4221088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>
            <a:off x="5076056" y="3140968"/>
            <a:ext cx="360040" cy="28803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79512" y="836712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Principali interventi adottati per ridurre il contenitore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67544" y="2204864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dirty="0" smtClean="0"/>
              <a:t>Aumento slot di prenotazione sia in regime istituzionale sia mediante l’utilizzo di Prestazioni Orarie Aggiuntive (POA),  con particolare riferimento alle specialità </a:t>
            </a:r>
            <a:r>
              <a:rPr lang="it-IT" smtClean="0"/>
              <a:t>di Radiologia,oculistica</a:t>
            </a:r>
            <a:r>
              <a:rPr lang="it-IT" dirty="0" smtClean="0"/>
              <a:t>, fisiatria, gastroenterologia, cardiologia, dermatologia, </a:t>
            </a:r>
            <a:r>
              <a:rPr lang="it-IT" dirty="0" err="1" smtClean="0"/>
              <a:t>neurologia…</a:t>
            </a:r>
            <a:r>
              <a:rPr lang="it-IT" dirty="0" smtClean="0"/>
              <a:t>.</a:t>
            </a:r>
          </a:p>
          <a:p>
            <a:pPr marL="342900" indent="-342900"/>
            <a:endParaRPr lang="it-IT" dirty="0" smtClean="0"/>
          </a:p>
          <a:p>
            <a:pPr marL="342900" indent="-342900"/>
            <a:r>
              <a:rPr lang="it-IT" dirty="0" smtClean="0"/>
              <a:t>2.  Progetto obiettivo visite incentivanti per i medici specialisti ambulatoriali, interni (SAI) presso i poliambulatori di Distretto per tutte le branche attive.</a:t>
            </a:r>
          </a:p>
          <a:p>
            <a:pPr marL="342900" indent="-342900"/>
            <a:endParaRPr lang="it-IT" dirty="0" smtClean="0"/>
          </a:p>
          <a:p>
            <a:pPr marL="342900" indent="-342900"/>
            <a:r>
              <a:rPr lang="it-IT" dirty="0" smtClean="0"/>
              <a:t>3.  Aumento slot di prenotazione da parte della strutture private accreditate.</a:t>
            </a:r>
          </a:p>
          <a:p>
            <a:pPr marL="342900" indent="-342900"/>
            <a:endParaRPr lang="it-IT" dirty="0" smtClean="0"/>
          </a:p>
          <a:p>
            <a:pPr marL="342900" indent="-342900"/>
            <a:r>
              <a:rPr lang="it-IT" dirty="0" smtClean="0"/>
              <a:t>4.  Stipula di contratti di natura libero professionale con alcuni specialisti (medicina dello sport; Gastroenterologia)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51520" y="908720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SLOT di prenotazione </a:t>
            </a:r>
            <a:r>
              <a:rPr lang="it-IT" sz="2000" b="1" dirty="0" smtClean="0">
                <a:solidFill>
                  <a:srgbClr val="FF0000"/>
                </a:solidFill>
              </a:rPr>
              <a:t>aggiuntivi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 resi disponibili </a:t>
            </a:r>
          </a:p>
          <a:p>
            <a:pPr algn="ctr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da </a:t>
            </a:r>
            <a:r>
              <a:rPr lang="it-IT" sz="2000" b="1" dirty="0" err="1" smtClean="0">
                <a:solidFill>
                  <a:schemeClr val="accent1">
                    <a:lumMod val="75000"/>
                  </a:schemeClr>
                </a:solidFill>
              </a:rPr>
              <a:t>UU.OO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. APSS e strutture accreditate</a:t>
            </a:r>
            <a:endParaRPr lang="it-IT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>
            <a:off x="6804248" y="5517232"/>
            <a:ext cx="216024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Slot Complessivi 10.838</a:t>
            </a:r>
            <a:endParaRPr lang="it-IT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44824"/>
            <a:ext cx="4272041" cy="4485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sellaDiTesto 6"/>
          <p:cNvSpPr txBox="1"/>
          <p:nvPr/>
        </p:nvSpPr>
        <p:spPr>
          <a:xfrm>
            <a:off x="4640234" y="4725144"/>
            <a:ext cx="507831" cy="1008112"/>
          </a:xfrm>
          <a:prstGeom prst="rect">
            <a:avLst/>
          </a:prstGeom>
          <a:solidFill>
            <a:schemeClr val="bg1"/>
          </a:solidFill>
        </p:spPr>
        <p:txBody>
          <a:bodyPr vert="vert" wrap="square" rtlCol="0">
            <a:spAutoFit/>
          </a:bodyPr>
          <a:lstStyle/>
          <a:p>
            <a:r>
              <a:rPr lang="it-IT" sz="1050" b="1" dirty="0" smtClean="0"/>
              <a:t>Dato in via di elaborazione</a:t>
            </a:r>
            <a:endParaRPr lang="it-IT" sz="105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340768"/>
          </a:xfrm>
        </p:spPr>
        <p:txBody>
          <a:bodyPr>
            <a:noAutofit/>
          </a:bodyPr>
          <a:lstStyle/>
          <a:p>
            <a:r>
              <a:rPr lang="it-IT" sz="3600" b="1" dirty="0" smtClean="0"/>
              <a:t>Prestazioni recuperate mediante gli slot aggiuntivi nel periodo dal 15.5.23 al 31.7.23</a:t>
            </a:r>
            <a:endParaRPr lang="it-IT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340768"/>
            <a:ext cx="3176926" cy="5427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Connettore 2 4"/>
          <p:cNvCxnSpPr/>
          <p:nvPr/>
        </p:nvCxnSpPr>
        <p:spPr>
          <a:xfrm>
            <a:off x="5076056" y="1484784"/>
            <a:ext cx="504056" cy="432048"/>
          </a:xfrm>
          <a:prstGeom prst="straightConnector1">
            <a:avLst/>
          </a:prstGeom>
          <a:ln w="2222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9187</TotalTime>
  <Words>322</Words>
  <Application>Microsoft Office PowerPoint</Application>
  <PresentationFormat>Presentazione su schermo (4:3)</PresentationFormat>
  <Paragraphs>36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Calibri</vt:lpstr>
      <vt:lpstr>Constantia</vt:lpstr>
      <vt:lpstr>Times New Roman</vt:lpstr>
      <vt:lpstr>Wingdings 2</vt:lpstr>
      <vt:lpstr>Equinozio</vt:lpstr>
      <vt:lpstr>Office Theme</vt:lpstr>
      <vt:lpstr>Presentazione standard di PowerPoint</vt:lpstr>
      <vt:lpstr>Presentazione standard di PowerPoint</vt:lpstr>
      <vt:lpstr>Presentazione standard di PowerPoint</vt:lpstr>
      <vt:lpstr>Andamento prenotazioni nel periodo gennaio - luglio  Confronto anno 2022 Vs. 2023 </vt:lpstr>
      <vt:lpstr>Presentazione standard di PowerPoint</vt:lpstr>
      <vt:lpstr>Assistenza specialistica ambulatoriale: prestazioni SSN-LP</vt:lpstr>
      <vt:lpstr>Presentazione standard di PowerPoint</vt:lpstr>
      <vt:lpstr>Presentazione standard di PowerPoint</vt:lpstr>
      <vt:lpstr>Prestazioni recuperate mediante gli slot aggiuntivi nel periodo dal 15.5.23 al 31.7.23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TRENTO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Centri Unificati di Prenotazione</dc:title>
  <dc:creator>A.P.S.S.</dc:creator>
  <cp:lastModifiedBy>GM1</cp:lastModifiedBy>
  <cp:revision>829</cp:revision>
  <cp:lastPrinted>1601-01-01T00:00:00Z</cp:lastPrinted>
  <dcterms:created xsi:type="dcterms:W3CDTF">2000-03-11T19:43:30Z</dcterms:created>
  <dcterms:modified xsi:type="dcterms:W3CDTF">2023-08-17T09:10:44Z</dcterms:modified>
</cp:coreProperties>
</file>