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61" r:id="rId4"/>
    <p:sldId id="262" r:id="rId5"/>
    <p:sldId id="263" r:id="rId6"/>
    <p:sldId id="264" r:id="rId7"/>
    <p:sldId id="268" r:id="rId8"/>
    <p:sldId id="267" r:id="rId9"/>
    <p:sldId id="269" r:id="rId10"/>
    <p:sldId id="260" r:id="rId11"/>
  </p:sldIdLst>
  <p:sldSz cx="9144000" cy="5143500" type="screen16x9"/>
  <p:notesSz cx="6858000" cy="9144000"/>
  <p:embeddedFontLst>
    <p:embeddedFont>
      <p:font typeface="Montserrat Medium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/>
    <p:restoredTop sz="93175"/>
  </p:normalViewPr>
  <p:slideViewPr>
    <p:cSldViewPr snapToGrid="0">
      <p:cViewPr varScale="1">
        <p:scale>
          <a:sx n="134" d="100"/>
          <a:sy n="134" d="100"/>
        </p:scale>
        <p:origin x="696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9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35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5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96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50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75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50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552650" y="0"/>
            <a:ext cx="8591350" cy="5143500"/>
          </a:xfrm>
          <a:custGeom>
            <a:avLst/>
            <a:gdLst/>
            <a:ahLst/>
            <a:cxnLst/>
            <a:rect l="0" t="0" r="0" b="0"/>
            <a:pathLst>
              <a:path w="343654" h="205740" extrusionOk="0">
                <a:moveTo>
                  <a:pt x="0" y="143943"/>
                </a:moveTo>
                <a:lnTo>
                  <a:pt x="158262" y="0"/>
                </a:lnTo>
                <a:lnTo>
                  <a:pt x="343654" y="0"/>
                </a:lnTo>
                <a:lnTo>
                  <a:pt x="343654" y="205740"/>
                </a:lnTo>
                <a:lnTo>
                  <a:pt x="2261" y="205740"/>
                </a:lnTo>
                <a:close/>
              </a:path>
            </a:pathLst>
          </a:custGeom>
          <a:solidFill>
            <a:srgbClr val="8DB7D2"/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0" y="2571750"/>
            <a:ext cx="3052200" cy="2583000"/>
          </a:xfrm>
          <a:prstGeom prst="rtTriangle">
            <a:avLst/>
          </a:prstGeom>
          <a:solidFill>
            <a:srgbClr val="D9E0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25" y="181825"/>
            <a:ext cx="1733551" cy="17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6793050" y="924075"/>
            <a:ext cx="2351100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6793050" y="519550"/>
            <a:ext cx="20262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FFF"/>
                </a:solidFill>
              </a:rPr>
              <a:t>12 agosto 2020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151906" y="2571750"/>
            <a:ext cx="7797144" cy="216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Conclusione della sperimentazione </a:t>
            </a: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TreC</a:t>
            </a:r>
            <a:r>
              <a:rPr lang="it-IT" sz="44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Pediatria</a:t>
            </a:r>
            <a:endParaRPr sz="44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7D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>
            <a:extLst>
              <a:ext uri="{FF2B5EF4-FFF2-40B4-BE49-F238E27FC236}">
                <a16:creationId xmlns:a16="http://schemas.microsoft.com/office/drawing/2014/main" id="{C58768BA-6B37-8143-BAED-5DC7F78CD925}"/>
              </a:ext>
            </a:extLst>
          </p:cNvPr>
          <p:cNvSpPr/>
          <p:nvPr/>
        </p:nvSpPr>
        <p:spPr>
          <a:xfrm>
            <a:off x="139400" y="152400"/>
            <a:ext cx="7208700" cy="5156500"/>
          </a:xfrm>
          <a:custGeom>
            <a:avLst/>
            <a:gdLst/>
            <a:ahLst/>
            <a:cxnLst/>
            <a:rect l="0" t="0" r="0" b="0"/>
            <a:pathLst>
              <a:path w="288348" h="206260" extrusionOk="0">
                <a:moveTo>
                  <a:pt x="520" y="0"/>
                </a:moveTo>
                <a:lnTo>
                  <a:pt x="65983" y="0"/>
                </a:lnTo>
                <a:lnTo>
                  <a:pt x="288348" y="206260"/>
                </a:lnTo>
                <a:lnTo>
                  <a:pt x="0" y="206260"/>
                </a:lnTo>
                <a:close/>
              </a:path>
            </a:pathLst>
          </a:custGeom>
          <a:solidFill>
            <a:srgbClr val="D9E0E5"/>
          </a:solidFill>
          <a:ln>
            <a:noFill/>
          </a:ln>
        </p:spPr>
      </p:sp>
      <p:sp>
        <p:nvSpPr>
          <p:cNvPr id="107" name="Shape 107"/>
          <p:cNvSpPr/>
          <p:nvPr/>
        </p:nvSpPr>
        <p:spPr>
          <a:xfrm>
            <a:off x="-13000" y="0"/>
            <a:ext cx="7208700" cy="5156500"/>
          </a:xfrm>
          <a:custGeom>
            <a:avLst/>
            <a:gdLst/>
            <a:ahLst/>
            <a:cxnLst/>
            <a:rect l="0" t="0" r="0" b="0"/>
            <a:pathLst>
              <a:path w="288348" h="206260" extrusionOk="0">
                <a:moveTo>
                  <a:pt x="520" y="0"/>
                </a:moveTo>
                <a:lnTo>
                  <a:pt x="65983" y="0"/>
                </a:lnTo>
                <a:lnTo>
                  <a:pt x="288348" y="206260"/>
                </a:lnTo>
                <a:lnTo>
                  <a:pt x="0" y="206260"/>
                </a:lnTo>
                <a:close/>
              </a:path>
            </a:pathLst>
          </a:custGeom>
          <a:solidFill>
            <a:srgbClr val="D9E0E5"/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97432"/>
            <a:ext cx="3192327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2474A8"/>
                </a:solidFill>
              </a:rPr>
              <a:t>TreC Pediatria</a:t>
            </a:r>
            <a:endParaRPr sz="3600" dirty="0">
              <a:solidFill>
                <a:srgbClr val="2474A8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1" y="872150"/>
            <a:ext cx="3024000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299675" y="4662775"/>
            <a:ext cx="818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1100" b="1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8085925" y="4955725"/>
            <a:ext cx="389700" cy="37800"/>
          </a:xfrm>
          <a:prstGeom prst="rect">
            <a:avLst/>
          </a:prstGeom>
          <a:solidFill>
            <a:srgbClr val="8DB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50069" b="17817"/>
          <a:stretch/>
        </p:blipFill>
        <p:spPr>
          <a:xfrm>
            <a:off x="8774325" y="4169975"/>
            <a:ext cx="369675" cy="9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900E98-EF15-0B4A-835A-B2FFC9A9810C}"/>
              </a:ext>
            </a:extLst>
          </p:cNvPr>
          <p:cNvSpPr txBox="1"/>
          <p:nvPr/>
        </p:nvSpPr>
        <p:spPr>
          <a:xfrm>
            <a:off x="457204" y="1511610"/>
            <a:ext cx="8240484" cy="256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Un sistema tecnologico che consente ai Pediatri di libera scelta (PLS) di effettuare </a:t>
            </a:r>
            <a:r>
              <a:rPr lang="it-IT" sz="2000" b="1" dirty="0"/>
              <a:t>videochiamate on </a:t>
            </a:r>
            <a:r>
              <a:rPr lang="it-IT" sz="2000" b="1" dirty="0" err="1"/>
              <a:t>demand</a:t>
            </a:r>
            <a:r>
              <a:rPr lang="it-IT" sz="2000" dirty="0"/>
              <a:t>, organizzare appuntamenti per </a:t>
            </a:r>
            <a:r>
              <a:rPr lang="it-IT" sz="2000" b="1" dirty="0" err="1"/>
              <a:t>televisite</a:t>
            </a:r>
            <a:r>
              <a:rPr lang="it-IT" sz="2000" dirty="0"/>
              <a:t> e </a:t>
            </a:r>
            <a:r>
              <a:rPr lang="it-IT" sz="2000" b="1" dirty="0"/>
              <a:t>condividere informazioni </a:t>
            </a:r>
            <a:r>
              <a:rPr lang="it-IT" sz="2000" dirty="0"/>
              <a:t>tramite chat con le famiglie dei propri assistiti. 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Il sistema comprende una </a:t>
            </a:r>
            <a:r>
              <a:rPr lang="it-IT" sz="2000" dirty="0" err="1"/>
              <a:t>app</a:t>
            </a:r>
            <a:r>
              <a:rPr lang="it-IT" sz="2000" dirty="0"/>
              <a:t> per </a:t>
            </a:r>
            <a:r>
              <a:rPr lang="it-IT" sz="2000" dirty="0" err="1"/>
              <a:t>smartphone</a:t>
            </a:r>
            <a:r>
              <a:rPr lang="it-IT" sz="2000" dirty="0"/>
              <a:t> dedicata al paziente, un cruscotto medico web per il PLS e una </a:t>
            </a:r>
            <a:r>
              <a:rPr lang="it-IT" sz="2000" dirty="0" err="1"/>
              <a:t>app</a:t>
            </a:r>
            <a:r>
              <a:rPr lang="it-IT" sz="2000" dirty="0"/>
              <a:t> per </a:t>
            </a:r>
            <a:r>
              <a:rPr lang="it-IT" sz="2000" dirty="0" err="1"/>
              <a:t>smartphone</a:t>
            </a:r>
            <a:r>
              <a:rPr lang="it-IT" sz="2000" dirty="0"/>
              <a:t> per il medico.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97432"/>
            <a:ext cx="7097486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2474A8"/>
                </a:solidFill>
              </a:rPr>
              <a:t>TreC Pediatria: cruscotto medico</a:t>
            </a:r>
            <a:endParaRPr sz="3600" dirty="0">
              <a:solidFill>
                <a:srgbClr val="2474A8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3" y="872150"/>
            <a:ext cx="6768000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299675" y="4662775"/>
            <a:ext cx="818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1100" b="1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100" dirty="0">
              <a:solidFill>
                <a:srgbClr val="CCCCCC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8085925" y="4955725"/>
            <a:ext cx="389700" cy="37800"/>
          </a:xfrm>
          <a:prstGeom prst="rect">
            <a:avLst/>
          </a:prstGeom>
          <a:solidFill>
            <a:srgbClr val="8DB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50069" b="17817"/>
          <a:stretch/>
        </p:blipFill>
        <p:spPr>
          <a:xfrm>
            <a:off x="8774325" y="4169975"/>
            <a:ext cx="369675" cy="97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275336-08A7-704F-B280-15B23F2D7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8" t="1816" r="2051" b="2317"/>
          <a:stretch/>
        </p:blipFill>
        <p:spPr>
          <a:xfrm>
            <a:off x="1057952" y="1096932"/>
            <a:ext cx="7037324" cy="29201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2138A29-E3B7-B24E-8473-3F0732F6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637" y="4134812"/>
            <a:ext cx="7037324" cy="8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97432"/>
            <a:ext cx="753291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2474A8"/>
                </a:solidFill>
              </a:rPr>
              <a:t>TreC Pediatria: app paziente</a:t>
            </a:r>
            <a:endParaRPr sz="3600" dirty="0">
              <a:solidFill>
                <a:srgbClr val="2474A8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2" y="872150"/>
            <a:ext cx="5903999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299675" y="4662775"/>
            <a:ext cx="818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1100" b="1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100" dirty="0">
              <a:solidFill>
                <a:srgbClr val="CCCCCC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8085925" y="4955725"/>
            <a:ext cx="389700" cy="37800"/>
          </a:xfrm>
          <a:prstGeom prst="rect">
            <a:avLst/>
          </a:prstGeom>
          <a:solidFill>
            <a:srgbClr val="8DB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50069" b="17817"/>
          <a:stretch/>
        </p:blipFill>
        <p:spPr>
          <a:xfrm>
            <a:off x="8774325" y="4169975"/>
            <a:ext cx="369675" cy="97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AB69EAAB-4C84-1346-AE3A-B83FFC9DF4C3}"/>
              </a:ext>
            </a:extLst>
          </p:cNvPr>
          <p:cNvGrpSpPr/>
          <p:nvPr/>
        </p:nvGrpSpPr>
        <p:grpSpPr>
          <a:xfrm>
            <a:off x="1126048" y="1134232"/>
            <a:ext cx="4475908" cy="3765909"/>
            <a:chOff x="344367" y="1242360"/>
            <a:chExt cx="4475908" cy="376590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5F0223E-B4A3-2548-A33C-5BE526BE9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2" t="1029" r="3469" b="2130"/>
            <a:stretch/>
          </p:blipFill>
          <p:spPr>
            <a:xfrm>
              <a:off x="2712638" y="1242360"/>
              <a:ext cx="2107637" cy="37659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B62B065-B40F-1E4D-B4C5-FF0B64A91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630" b="5908"/>
            <a:stretch/>
          </p:blipFill>
          <p:spPr>
            <a:xfrm>
              <a:off x="344367" y="1242360"/>
              <a:ext cx="2049173" cy="37484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38292D8F-B9AB-6247-9CD5-D6E647C00B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29" b="5805"/>
          <a:stretch/>
        </p:blipFill>
        <p:spPr>
          <a:xfrm>
            <a:off x="5918765" y="1139761"/>
            <a:ext cx="2064100" cy="37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399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97432"/>
            <a:ext cx="753291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2474A8"/>
                </a:solidFill>
              </a:rPr>
              <a:t>TreC Pediatria: app medico</a:t>
            </a:r>
            <a:endParaRPr sz="3600" dirty="0">
              <a:solidFill>
                <a:srgbClr val="2474A8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3" y="872150"/>
            <a:ext cx="5652000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299675" y="4662775"/>
            <a:ext cx="818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1100" b="1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1100" dirty="0">
              <a:solidFill>
                <a:srgbClr val="CCCCCC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8085925" y="4955725"/>
            <a:ext cx="389700" cy="37800"/>
          </a:xfrm>
          <a:prstGeom prst="rect">
            <a:avLst/>
          </a:prstGeom>
          <a:solidFill>
            <a:srgbClr val="8DB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50069" b="17817"/>
          <a:stretch/>
        </p:blipFill>
        <p:spPr>
          <a:xfrm>
            <a:off x="8774325" y="4169975"/>
            <a:ext cx="369675" cy="97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4CB94E9-41AA-AC42-9AA0-F1B159E99953}"/>
              </a:ext>
            </a:extLst>
          </p:cNvPr>
          <p:cNvGrpSpPr/>
          <p:nvPr/>
        </p:nvGrpSpPr>
        <p:grpSpPr>
          <a:xfrm>
            <a:off x="1141570" y="1136125"/>
            <a:ext cx="6860860" cy="3780000"/>
            <a:chOff x="1141570" y="1136125"/>
            <a:chExt cx="6860860" cy="3780000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C885E458-F150-2540-8932-55173DF8CF3B}"/>
                </a:ext>
              </a:extLst>
            </p:cNvPr>
            <p:cNvGrpSpPr/>
            <p:nvPr/>
          </p:nvGrpSpPr>
          <p:grpSpPr>
            <a:xfrm>
              <a:off x="1141570" y="1136125"/>
              <a:ext cx="6860860" cy="3780000"/>
              <a:chOff x="1141570" y="1136125"/>
              <a:chExt cx="6860860" cy="3780000"/>
            </a:xfrm>
          </p:grpSpPr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8115D644-4C58-F24A-9BA3-8F6C87C60682}"/>
                  </a:ext>
                </a:extLst>
              </p:cNvPr>
              <p:cNvGrpSpPr/>
              <p:nvPr/>
            </p:nvGrpSpPr>
            <p:grpSpPr>
              <a:xfrm>
                <a:off x="1141570" y="1136125"/>
                <a:ext cx="6860860" cy="3780000"/>
                <a:chOff x="507612" y="1290906"/>
                <a:chExt cx="6860860" cy="3780000"/>
              </a:xfrm>
            </p:grpSpPr>
            <p:pic>
              <p:nvPicPr>
                <p:cNvPr id="5" name="Immagine 4">
                  <a:extLst>
                    <a:ext uri="{FF2B5EF4-FFF2-40B4-BE49-F238E27FC236}">
                      <a16:creationId xmlns:a16="http://schemas.microsoft.com/office/drawing/2014/main" id="{04CEA9AE-27C0-F547-988E-10AA98EF36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2938" b="5894"/>
                <a:stretch/>
              </p:blipFill>
              <p:spPr>
                <a:xfrm>
                  <a:off x="2909672" y="1290906"/>
                  <a:ext cx="2073144" cy="378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7" name="Immagine 6">
                  <a:extLst>
                    <a:ext uri="{FF2B5EF4-FFF2-40B4-BE49-F238E27FC236}">
                      <a16:creationId xmlns:a16="http://schemas.microsoft.com/office/drawing/2014/main" id="{A3D83391-3F3F-E343-9B8F-F6B9C7C466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770" b="5930"/>
                <a:stretch/>
              </p:blipFill>
              <p:spPr>
                <a:xfrm>
                  <a:off x="507612" y="1290906"/>
                  <a:ext cx="2093042" cy="378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9" name="Immagine 8">
                  <a:extLst>
                    <a:ext uri="{FF2B5EF4-FFF2-40B4-BE49-F238E27FC236}">
                      <a16:creationId xmlns:a16="http://schemas.microsoft.com/office/drawing/2014/main" id="{84154C02-7210-E349-BBF0-DAC2A4A85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2859" b="6128"/>
                <a:stretch/>
              </p:blipFill>
              <p:spPr>
                <a:xfrm>
                  <a:off x="5291834" y="1290906"/>
                  <a:ext cx="2076638" cy="378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8642B63-5D36-5F46-9519-9395D9DBD7DB}"/>
                  </a:ext>
                </a:extLst>
              </p:cNvPr>
              <p:cNvSpPr/>
              <p:nvPr/>
            </p:nvSpPr>
            <p:spPr>
              <a:xfrm>
                <a:off x="3639312" y="3035808"/>
                <a:ext cx="1901952" cy="868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7D6802DE-D731-AF49-A851-D0719D146C3F}"/>
                  </a:ext>
                </a:extLst>
              </p:cNvPr>
              <p:cNvSpPr/>
              <p:nvPr/>
            </p:nvSpPr>
            <p:spPr>
              <a:xfrm>
                <a:off x="5119447" y="2679192"/>
                <a:ext cx="73152" cy="128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34E68E9B-B45B-1745-8E48-0BA1E9E38DD6}"/>
                </a:ext>
              </a:extLst>
            </p:cNvPr>
            <p:cNvSpPr/>
            <p:nvPr/>
          </p:nvSpPr>
          <p:spPr>
            <a:xfrm>
              <a:off x="4074992" y="2182477"/>
              <a:ext cx="898497" cy="12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B86AA97E-0244-FE46-BA2A-60F664EE6601}"/>
                </a:ext>
              </a:extLst>
            </p:cNvPr>
            <p:cNvSpPr/>
            <p:nvPr/>
          </p:nvSpPr>
          <p:spPr>
            <a:xfrm>
              <a:off x="4008652" y="2626403"/>
              <a:ext cx="865608" cy="128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5735ABC6-B66E-8546-B652-0C891F819B0B}"/>
                </a:ext>
              </a:extLst>
            </p:cNvPr>
            <p:cNvSpPr/>
            <p:nvPr/>
          </p:nvSpPr>
          <p:spPr>
            <a:xfrm>
              <a:off x="4010639" y="2644691"/>
              <a:ext cx="73152" cy="128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dirty="0">
                  <a:solidFill>
                    <a:schemeClr val="tx1"/>
                  </a:solidFill>
                </a:rPr>
                <a:t>2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408828DE-3964-6745-9CA5-B85969CF2E9A}"/>
                </a:ext>
              </a:extLst>
            </p:cNvPr>
            <p:cNvSpPr/>
            <p:nvPr/>
          </p:nvSpPr>
          <p:spPr>
            <a:xfrm>
              <a:off x="5941585" y="2365335"/>
              <a:ext cx="865608" cy="128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600" dirty="0">
                  <a:solidFill>
                    <a:schemeClr val="tx1"/>
                  </a:solidFill>
                </a:rPr>
                <a:t>Paziente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81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97432"/>
            <a:ext cx="753291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2474A8"/>
                </a:solidFill>
              </a:rPr>
              <a:t>Numeri della sperimentazione</a:t>
            </a:r>
            <a:endParaRPr sz="3600" dirty="0">
              <a:solidFill>
                <a:srgbClr val="2474A8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3" y="872150"/>
            <a:ext cx="6120000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299675" y="4662775"/>
            <a:ext cx="818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1100" b="1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sz="1100" dirty="0">
              <a:solidFill>
                <a:srgbClr val="CCCCCC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8085925" y="4955725"/>
            <a:ext cx="389700" cy="37800"/>
          </a:xfrm>
          <a:prstGeom prst="rect">
            <a:avLst/>
          </a:prstGeom>
          <a:solidFill>
            <a:srgbClr val="8DB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50069" b="17817"/>
          <a:stretch/>
        </p:blipFill>
        <p:spPr>
          <a:xfrm>
            <a:off x="8774325" y="4169975"/>
            <a:ext cx="369675" cy="9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C51A0F-291D-0A44-BB54-0C4739292D2C}"/>
              </a:ext>
            </a:extLst>
          </p:cNvPr>
          <p:cNvSpPr txBox="1"/>
          <p:nvPr/>
        </p:nvSpPr>
        <p:spPr>
          <a:xfrm>
            <a:off x="566928" y="1075750"/>
            <a:ext cx="7694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Inizio della sperimentazione: 24 giugno 2020</a:t>
            </a:r>
          </a:p>
          <a:p>
            <a:endParaRPr lang="it-IT" sz="1800" dirty="0"/>
          </a:p>
          <a:p>
            <a:r>
              <a:rPr lang="it-IT" sz="1800" dirty="0"/>
              <a:t>Fine della sperimentazione: 10 agosto 2020</a:t>
            </a:r>
          </a:p>
          <a:p>
            <a:endParaRPr lang="it-IT" sz="1800" dirty="0"/>
          </a:p>
          <a:p>
            <a:r>
              <a:rPr lang="it-IT" sz="1800" dirty="0"/>
              <a:t>Pediatri sperimentatori: 5</a:t>
            </a:r>
          </a:p>
          <a:p>
            <a:endParaRPr lang="it-IT" sz="1800" dirty="0"/>
          </a:p>
          <a:p>
            <a:r>
              <a:rPr lang="it-IT" sz="1800" dirty="0" err="1"/>
              <a:t>Televisite</a:t>
            </a:r>
            <a:r>
              <a:rPr lang="it-IT" sz="1800" dirty="0"/>
              <a:t> previste: 50 (10 x 5) </a:t>
            </a:r>
          </a:p>
          <a:p>
            <a:endParaRPr lang="it-IT" sz="1800" dirty="0"/>
          </a:p>
          <a:p>
            <a:r>
              <a:rPr lang="it-IT" sz="1800" dirty="0" err="1"/>
              <a:t>App</a:t>
            </a:r>
            <a:r>
              <a:rPr lang="it-IT" sz="1800" dirty="0"/>
              <a:t> prescritte (al 6/8): 60</a:t>
            </a:r>
          </a:p>
          <a:p>
            <a:endParaRPr lang="it-IT" sz="1800" dirty="0"/>
          </a:p>
          <a:p>
            <a:r>
              <a:rPr lang="it-IT" sz="1800" dirty="0" err="1"/>
              <a:t>Televisite</a:t>
            </a:r>
            <a:r>
              <a:rPr lang="it-IT" sz="1800" dirty="0"/>
              <a:t> effettuate (al 6/8): 115</a:t>
            </a:r>
          </a:p>
          <a:p>
            <a:endParaRPr lang="it-IT" sz="1800" dirty="0"/>
          </a:p>
          <a:p>
            <a:pPr marL="1333500" indent="-1333500"/>
            <a:r>
              <a:rPr lang="it-IT" sz="1800" dirty="0"/>
              <a:t>Valutazione: focus </a:t>
            </a:r>
            <a:r>
              <a:rPr lang="it-IT" sz="1800" dirty="0" err="1"/>
              <a:t>group</a:t>
            </a:r>
            <a:r>
              <a:rPr lang="it-IT" sz="1800" dirty="0"/>
              <a:t> </a:t>
            </a:r>
            <a:r>
              <a:rPr lang="it-IT" sz="1800" dirty="0" err="1"/>
              <a:t>pre</a:t>
            </a:r>
            <a:r>
              <a:rPr lang="it-IT" sz="1800" dirty="0"/>
              <a:t> e post sperimentazione, interviste semi strutturate, questionario</a:t>
            </a:r>
          </a:p>
        </p:txBody>
      </p:sp>
    </p:spTree>
    <p:extLst>
      <p:ext uri="{BB962C8B-B14F-4D97-AF65-F5344CB8AC3E}">
        <p14:creationId xmlns:p14="http://schemas.microsoft.com/office/powerpoint/2010/main" val="6245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97432"/>
            <a:ext cx="753291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2474A8"/>
                </a:solidFill>
              </a:rPr>
              <a:t>Numeri della sperimentazione</a:t>
            </a:r>
            <a:endParaRPr sz="3600" dirty="0">
              <a:solidFill>
                <a:srgbClr val="2474A8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3" y="872150"/>
            <a:ext cx="6120000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299675" y="4662775"/>
            <a:ext cx="818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1100" b="1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 sz="1100" dirty="0">
              <a:solidFill>
                <a:srgbClr val="CCCCCC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8085925" y="4955725"/>
            <a:ext cx="389700" cy="37800"/>
          </a:xfrm>
          <a:prstGeom prst="rect">
            <a:avLst/>
          </a:prstGeom>
          <a:solidFill>
            <a:srgbClr val="8DB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50069" b="17817"/>
          <a:stretch/>
        </p:blipFill>
        <p:spPr>
          <a:xfrm>
            <a:off x="8774325" y="4169975"/>
            <a:ext cx="369675" cy="9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C51A0F-291D-0A44-BB54-0C4739292D2C}"/>
              </a:ext>
            </a:extLst>
          </p:cNvPr>
          <p:cNvSpPr txBox="1"/>
          <p:nvPr/>
        </p:nvSpPr>
        <p:spPr>
          <a:xfrm>
            <a:off x="566928" y="1075750"/>
            <a:ext cx="7694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Inizio della sperimentazione: 24 giugno 2020</a:t>
            </a:r>
          </a:p>
          <a:p>
            <a:endParaRPr lang="it-IT" sz="1800" dirty="0"/>
          </a:p>
          <a:p>
            <a:r>
              <a:rPr lang="it-IT" sz="1800" dirty="0"/>
              <a:t>Fine della sperimentazione: 10 agosto 2020</a:t>
            </a:r>
          </a:p>
          <a:p>
            <a:endParaRPr lang="it-IT" sz="1800" dirty="0"/>
          </a:p>
          <a:p>
            <a:r>
              <a:rPr lang="it-IT" sz="1800" dirty="0"/>
              <a:t>Pediatri sperimentatori: 5</a:t>
            </a:r>
          </a:p>
          <a:p>
            <a:endParaRPr lang="it-IT" sz="1800" dirty="0"/>
          </a:p>
          <a:p>
            <a:r>
              <a:rPr lang="it-IT" sz="1800" dirty="0" err="1"/>
              <a:t>Televisite</a:t>
            </a:r>
            <a:r>
              <a:rPr lang="it-IT" sz="1800" dirty="0"/>
              <a:t> previste: 50 (10 x 5) </a:t>
            </a:r>
          </a:p>
          <a:p>
            <a:endParaRPr lang="it-IT" sz="1800" dirty="0"/>
          </a:p>
          <a:p>
            <a:r>
              <a:rPr lang="it-IT" sz="1800" dirty="0" err="1"/>
              <a:t>App</a:t>
            </a:r>
            <a:r>
              <a:rPr lang="it-IT" sz="1800" dirty="0"/>
              <a:t> prescritte (al 6/8): 60</a:t>
            </a:r>
          </a:p>
          <a:p>
            <a:endParaRPr lang="it-IT" sz="1800" dirty="0"/>
          </a:p>
          <a:p>
            <a:r>
              <a:rPr lang="it-IT" sz="1800" dirty="0" err="1"/>
              <a:t>Televisite</a:t>
            </a:r>
            <a:r>
              <a:rPr lang="it-IT" sz="1800" dirty="0"/>
              <a:t> effettuate (al 6/8): 115</a:t>
            </a:r>
          </a:p>
          <a:p>
            <a:endParaRPr lang="it-IT" sz="1800" dirty="0"/>
          </a:p>
          <a:p>
            <a:pPr marL="1333500" indent="-1333500"/>
            <a:r>
              <a:rPr lang="it-IT" sz="1800" dirty="0"/>
              <a:t>Valutazione: focus </a:t>
            </a:r>
            <a:r>
              <a:rPr lang="it-IT" sz="1800" dirty="0" err="1"/>
              <a:t>group</a:t>
            </a:r>
            <a:r>
              <a:rPr lang="it-IT" sz="1800" dirty="0"/>
              <a:t> </a:t>
            </a:r>
            <a:r>
              <a:rPr lang="it-IT" sz="1800" dirty="0" err="1"/>
              <a:t>pre</a:t>
            </a:r>
            <a:r>
              <a:rPr lang="it-IT" sz="1800" dirty="0"/>
              <a:t> e post sperimentazione, interviste semi strutturate, questionario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666CD1-60DD-B44B-A305-C86591634E40}"/>
              </a:ext>
            </a:extLst>
          </p:cNvPr>
          <p:cNvSpPr/>
          <p:nvPr/>
        </p:nvSpPr>
        <p:spPr>
          <a:xfrm>
            <a:off x="269915" y="3186385"/>
            <a:ext cx="3978234" cy="1144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571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3708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97432"/>
            <a:ext cx="896587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2474A8"/>
                </a:solidFill>
              </a:rPr>
              <a:t>Criticità segnalate a metà sperimentazione</a:t>
            </a:r>
            <a:endParaRPr sz="3600" dirty="0">
              <a:solidFill>
                <a:srgbClr val="2474A8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9" y="872150"/>
            <a:ext cx="8712000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299675" y="4662775"/>
            <a:ext cx="818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1100" b="1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sz="1100" dirty="0">
              <a:solidFill>
                <a:srgbClr val="CCCCCC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8085925" y="4955725"/>
            <a:ext cx="389700" cy="37800"/>
          </a:xfrm>
          <a:prstGeom prst="rect">
            <a:avLst/>
          </a:prstGeom>
          <a:solidFill>
            <a:srgbClr val="8DB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50069" b="17817"/>
          <a:stretch/>
        </p:blipFill>
        <p:spPr>
          <a:xfrm>
            <a:off x="8774325" y="4169975"/>
            <a:ext cx="369675" cy="9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B0AFFE-C312-0642-9969-1E736BEC5906}"/>
              </a:ext>
            </a:extLst>
          </p:cNvPr>
          <p:cNvSpPr txBox="1"/>
          <p:nvPr/>
        </p:nvSpPr>
        <p:spPr>
          <a:xfrm>
            <a:off x="538543" y="1635233"/>
            <a:ext cx="8088685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Sistema di generazione codice e reclutamento dell’assistito lungo e macchinoso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Impossibilità di condividere materiale all’assistito da parte del medico (in fase di risoluzione)  </a:t>
            </a:r>
          </a:p>
        </p:txBody>
      </p:sp>
      <p:pic>
        <p:nvPicPr>
          <p:cNvPr id="4" name="Elemento grafico 3" descr="Segno di spunta">
            <a:extLst>
              <a:ext uri="{FF2B5EF4-FFF2-40B4-BE49-F238E27FC236}">
                <a16:creationId xmlns:a16="http://schemas.microsoft.com/office/drawing/2014/main" id="{8E450B30-7C13-B548-8058-60471AF21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6782" y="3384023"/>
            <a:ext cx="369675" cy="3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1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97432"/>
            <a:ext cx="753291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2474A8"/>
                </a:solidFill>
              </a:rPr>
              <a:t>Passi successivi</a:t>
            </a:r>
            <a:endParaRPr sz="3600" dirty="0">
              <a:solidFill>
                <a:srgbClr val="2474A8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9" y="872150"/>
            <a:ext cx="3420000" cy="3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299675" y="4662775"/>
            <a:ext cx="818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1100" b="1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 sz="1100" dirty="0">
              <a:solidFill>
                <a:srgbClr val="CCCCCC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 rot="-5400000">
            <a:off x="8085925" y="4955725"/>
            <a:ext cx="389700" cy="37800"/>
          </a:xfrm>
          <a:prstGeom prst="rect">
            <a:avLst/>
          </a:prstGeom>
          <a:solidFill>
            <a:srgbClr val="8DB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50069" b="17817"/>
          <a:stretch/>
        </p:blipFill>
        <p:spPr>
          <a:xfrm>
            <a:off x="8774325" y="4169975"/>
            <a:ext cx="369675" cy="9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B0AFFE-C312-0642-9969-1E736BEC5906}"/>
              </a:ext>
            </a:extLst>
          </p:cNvPr>
          <p:cNvSpPr txBox="1"/>
          <p:nvPr/>
        </p:nvSpPr>
        <p:spPr>
          <a:xfrm>
            <a:off x="539532" y="944594"/>
            <a:ext cx="8088685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Valutazione dei tempi e delle modalità all’interno di TS4.0 per la realizzazione della messa in produzione del sistema;</a:t>
            </a:r>
          </a:p>
          <a:p>
            <a:pPr algn="just">
              <a:lnSpc>
                <a:spcPct val="150000"/>
              </a:lnSpc>
            </a:pPr>
            <a:endParaRPr lang="it-IT" sz="1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Conseguente ingegnerizzazione e messa in produzione della soluzione validata, tenendo conto delle indicazioni emerse dalla sperimentazione:</a:t>
            </a:r>
          </a:p>
          <a:p>
            <a:pPr lvl="4" algn="just">
              <a:lnSpc>
                <a:spcPct val="150000"/>
              </a:lnSpc>
            </a:pPr>
            <a:r>
              <a:rPr lang="it-IT" sz="1800" dirty="0"/>
              <a:t>		- semplificazione reclutamento pazienti</a:t>
            </a:r>
          </a:p>
          <a:p>
            <a:pPr lvl="4" algn="just">
              <a:lnSpc>
                <a:spcPct val="150000"/>
              </a:lnSpc>
            </a:pPr>
            <a:r>
              <a:rPr lang="it-IT" sz="1800" dirty="0"/>
              <a:t>		- possibilità di ricevere/inviare video</a:t>
            </a:r>
          </a:p>
          <a:p>
            <a:pPr lvl="4" algn="just">
              <a:lnSpc>
                <a:spcPct val="150000"/>
              </a:lnSpc>
            </a:pPr>
            <a:r>
              <a:rPr lang="it-IT" sz="1800" dirty="0"/>
              <a:t>		- miglioramento ricezione notifiche/suoneria</a:t>
            </a:r>
          </a:p>
          <a:p>
            <a:pPr lvl="4" algn="just">
              <a:lnSpc>
                <a:spcPct val="150000"/>
              </a:lnSpc>
            </a:pPr>
            <a:r>
              <a:rPr lang="it-IT" sz="1800" dirty="0"/>
              <a:t>		- invio messaggi di gruppo</a:t>
            </a:r>
          </a:p>
          <a:p>
            <a:pPr lvl="4" algn="just">
              <a:lnSpc>
                <a:spcPct val="150000"/>
              </a:lnSpc>
            </a:pPr>
            <a:r>
              <a:rPr lang="it-IT" sz="1800" dirty="0"/>
              <a:t>		- integrazione con il sistema informativo sanitario </a:t>
            </a:r>
          </a:p>
        </p:txBody>
      </p:sp>
    </p:spTree>
    <p:extLst>
      <p:ext uri="{BB962C8B-B14F-4D97-AF65-F5344CB8AC3E}">
        <p14:creationId xmlns:p14="http://schemas.microsoft.com/office/powerpoint/2010/main" val="3375472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</TotalTime>
  <Words>330</Words>
  <Application>Microsoft Office PowerPoint</Application>
  <PresentationFormat>Presentazione su schermo (16:9)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Montserrat Medium</vt:lpstr>
      <vt:lpstr>Arial</vt:lpstr>
      <vt:lpstr>Roboto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Marzia Lucianer</dc:creator>
  <cp:lastModifiedBy>Marzia Lucianer</cp:lastModifiedBy>
  <cp:revision>35</cp:revision>
  <dcterms:modified xsi:type="dcterms:W3CDTF">2020-09-23T14:58:38Z</dcterms:modified>
</cp:coreProperties>
</file>