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media/image9.png" ContentType="image/png"/>
  <Override PartName="/ppt/media/image7.jpeg" ContentType="image/jpe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23.jpeg" ContentType="image/jpeg"/>
  <Override PartName="/ppt/media/image8.png" ContentType="image/png"/>
  <Override PartName="/ppt/media/image10.png" ContentType="image/png"/>
  <Override PartName="/ppt/media/image11.png" ContentType="image/png"/>
  <Override PartName="/ppt/media/image12.jpeg" ContentType="image/jpeg"/>
  <Override PartName="/ppt/media/image19.png" ContentType="image/png"/>
  <Override PartName="/ppt/media/image13.jpeg" ContentType="image/jpeg"/>
  <Override PartName="/ppt/media/image14.png" ContentType="image/png"/>
  <Override PartName="/ppt/media/image15.jpeg" ContentType="image/jpeg"/>
  <Override PartName="/ppt/media/image16.png" ContentType="image/png"/>
  <Override PartName="/ppt/media/image24.jpeg" ContentType="image/jpeg"/>
  <Override PartName="/ppt/media/image17.png" ContentType="image/png"/>
  <Override PartName="/ppt/media/image18.jpeg" ContentType="image/jpeg"/>
  <Override PartName="/ppt/media/image20.jpeg" ContentType="image/jpeg"/>
  <Override PartName="/ppt/media/image21.jpeg" ContentType="image/jpeg"/>
  <Override PartName="/ppt/media/image22.jpeg" ContentType="image/jpe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body"/>
          </p:nvPr>
        </p:nvSpPr>
        <p:spPr>
          <a:xfrm>
            <a:off x="756000" y="5078520"/>
            <a:ext cx="6047640" cy="4811040"/>
          </a:xfrm>
          <a:prstGeom prst="rect">
            <a:avLst/>
          </a:prstGeom>
        </p:spPr>
        <p:txBody>
          <a:bodyPr lIns="0" rIns="0" tIns="0" bIns="0"/>
          <a:p>
            <a:r>
              <a:rPr b="0" lang="it-IT" sz="2000" spc="-1" strike="noStrike">
                <a:solidFill>
                  <a:srgbClr val="000000"/>
                </a:solidFill>
                <a:uFill>
                  <a:solidFill>
                    <a:srgbClr val="ffffff"/>
                  </a:solidFill>
                </a:uFill>
                <a:latin typeface="Arial"/>
              </a:rPr>
              <a:t>Fai clic per modificare il formato delle note</a:t>
            </a:r>
            <a:endParaRPr b="0" lang="it-IT" sz="2000" spc="-1" strike="noStrike">
              <a:solidFill>
                <a:srgbClr val="000000"/>
              </a:solidFill>
              <a:uFill>
                <a:solidFill>
                  <a:srgbClr val="ffffff"/>
                </a:solidFill>
              </a:uFill>
              <a:latin typeface="Arial"/>
            </a:endParaRPr>
          </a:p>
        </p:txBody>
      </p:sp>
      <p:sp>
        <p:nvSpPr>
          <p:cNvPr id="142" name="PlaceHolder 2"/>
          <p:cNvSpPr>
            <a:spLocks noGrp="1"/>
          </p:cNvSpPr>
          <p:nvPr>
            <p:ph type="hdr"/>
          </p:nvPr>
        </p:nvSpPr>
        <p:spPr>
          <a:xfrm>
            <a:off x="0" y="0"/>
            <a:ext cx="3280680" cy="534240"/>
          </a:xfrm>
          <a:prstGeom prst="rect">
            <a:avLst/>
          </a:prstGeom>
        </p:spPr>
        <p:txBody>
          <a:bodyPr lIns="0" rIns="0" tIns="0" bIns="0"/>
          <a:p>
            <a:r>
              <a:rPr b="0" lang="it-IT" sz="1400" spc="-1" strike="noStrike">
                <a:solidFill>
                  <a:srgbClr val="000000"/>
                </a:solidFill>
                <a:uFill>
                  <a:solidFill>
                    <a:srgbClr val="ffffff"/>
                  </a:solidFill>
                </a:uFill>
                <a:latin typeface="Times New Roman"/>
              </a:rPr>
              <a:t> </a:t>
            </a:r>
            <a:endParaRPr b="0" lang="it-IT" sz="1400" spc="-1" strike="noStrike">
              <a:solidFill>
                <a:srgbClr val="000000"/>
              </a:solidFill>
              <a:uFill>
                <a:solidFill>
                  <a:srgbClr val="ffffff"/>
                </a:solidFill>
              </a:uFill>
              <a:latin typeface="Times New Roman"/>
            </a:endParaRPr>
          </a:p>
        </p:txBody>
      </p:sp>
      <p:sp>
        <p:nvSpPr>
          <p:cNvPr id="143" name="PlaceHolder 3"/>
          <p:cNvSpPr>
            <a:spLocks noGrp="1"/>
          </p:cNvSpPr>
          <p:nvPr>
            <p:ph type="dt"/>
          </p:nvPr>
        </p:nvSpPr>
        <p:spPr>
          <a:xfrm>
            <a:off x="4278960" y="0"/>
            <a:ext cx="3280680" cy="534240"/>
          </a:xfrm>
          <a:prstGeom prst="rect">
            <a:avLst/>
          </a:prstGeom>
        </p:spPr>
        <p:txBody>
          <a:bodyPr lIns="0" rIns="0" tIns="0" bIns="0"/>
          <a:p>
            <a:pPr algn="r"/>
            <a:r>
              <a:rPr b="0" lang="it-IT" sz="1400" spc="-1" strike="noStrike">
                <a:solidFill>
                  <a:srgbClr val="000000"/>
                </a:solidFill>
                <a:uFill>
                  <a:solidFill>
                    <a:srgbClr val="ffffff"/>
                  </a:solidFill>
                </a:uFill>
                <a:latin typeface="Times New Roman"/>
              </a:rPr>
              <a:t> </a:t>
            </a:r>
            <a:endParaRPr b="0" lang="it-IT" sz="1400" spc="-1" strike="noStrike">
              <a:solidFill>
                <a:srgbClr val="000000"/>
              </a:solidFill>
              <a:uFill>
                <a:solidFill>
                  <a:srgbClr val="ffffff"/>
                </a:solidFill>
              </a:uFill>
              <a:latin typeface="Times New Roman"/>
            </a:endParaRPr>
          </a:p>
        </p:txBody>
      </p:sp>
      <p:sp>
        <p:nvSpPr>
          <p:cNvPr id="144" name="PlaceHolder 4"/>
          <p:cNvSpPr>
            <a:spLocks noGrp="1"/>
          </p:cNvSpPr>
          <p:nvPr>
            <p:ph type="ftr"/>
          </p:nvPr>
        </p:nvSpPr>
        <p:spPr>
          <a:xfrm>
            <a:off x="0" y="10157400"/>
            <a:ext cx="3280680" cy="534240"/>
          </a:xfrm>
          <a:prstGeom prst="rect">
            <a:avLst/>
          </a:prstGeom>
        </p:spPr>
        <p:txBody>
          <a:bodyPr lIns="0" rIns="0" tIns="0" bIns="0" anchor="b"/>
          <a:p>
            <a:r>
              <a:rPr b="0" lang="it-IT" sz="1400" spc="-1" strike="noStrike">
                <a:solidFill>
                  <a:srgbClr val="000000"/>
                </a:solidFill>
                <a:uFill>
                  <a:solidFill>
                    <a:srgbClr val="ffffff"/>
                  </a:solidFill>
                </a:uFill>
                <a:latin typeface="Times New Roman"/>
              </a:rPr>
              <a:t> </a:t>
            </a:r>
            <a:endParaRPr b="0" lang="it-IT" sz="1400" spc="-1" strike="noStrike">
              <a:solidFill>
                <a:srgbClr val="000000"/>
              </a:solidFill>
              <a:uFill>
                <a:solidFill>
                  <a:srgbClr val="ffffff"/>
                </a:solidFill>
              </a:uFill>
              <a:latin typeface="Times New Roman"/>
            </a:endParaRPr>
          </a:p>
        </p:txBody>
      </p:sp>
      <p:sp>
        <p:nvSpPr>
          <p:cNvPr id="145" name="PlaceHolder 5"/>
          <p:cNvSpPr>
            <a:spLocks noGrp="1"/>
          </p:cNvSpPr>
          <p:nvPr>
            <p:ph type="sldNum"/>
          </p:nvPr>
        </p:nvSpPr>
        <p:spPr>
          <a:xfrm>
            <a:off x="4278960" y="10157400"/>
            <a:ext cx="3280680" cy="534240"/>
          </a:xfrm>
          <a:prstGeom prst="rect">
            <a:avLst/>
          </a:prstGeom>
        </p:spPr>
        <p:txBody>
          <a:bodyPr lIns="0" rIns="0" tIns="0" bIns="0" anchor="b"/>
          <a:p>
            <a:pPr algn="r"/>
            <a:fld id="{DADAD896-090F-41B0-A816-DDB18D1FFD4E}" type="slidenum">
              <a:rPr b="0" lang="it-IT" sz="1400" spc="-1" strike="noStrike">
                <a:solidFill>
                  <a:srgbClr val="000000"/>
                </a:solidFill>
                <a:uFill>
                  <a:solidFill>
                    <a:srgbClr val="ffffff"/>
                  </a:solidFill>
                </a:uFill>
                <a:latin typeface="Times New Roman"/>
              </a:rPr>
              <a:t>1</a:t>
            </a:fld>
            <a:endParaRPr b="0"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21151E9A-4A19-499A-BC5A-D75AE0E771A3}"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47"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582478D8-0242-40B9-9EF0-FC4989FCE2B6}"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49"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6A41F404-E37D-472E-BFE1-FB47E88A759A}"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51"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06603E1C-4367-42C1-BB1E-160ADDDD2127}"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53"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D8CF1E9D-C32D-4E9B-B4C9-A04AD426BEF8}"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55"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486F7C75-7E55-4399-AD5C-6C2E10E61970}"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57"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E1902180-DCD4-4513-8383-951CF6844694}"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59"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DB85F7EA-E7B8-490E-B7C5-0F7CF3FC9C4B}"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61"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C6C7203E-6C94-4D53-820C-6738CC9415E7}"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63"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D816D1AD-DE18-41D2-AFCF-857ABDEE0232}"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65"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8C278699-DBDD-4D40-B292-B9C2BAEF7B54}"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33"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E9AEB331-CD56-48DE-9E2F-0A9A1CB2DA65}" type="slidenum">
              <a:rPr b="0" lang="it-IT" sz="1200" spc="-1" strike="noStrike" u="sng">
                <a:solidFill>
                  <a:srgbClr val="000000"/>
                </a:solidFill>
                <a:uFill>
                  <a:solidFill>
                    <a:srgbClr val="ffffff"/>
                  </a:solidFill>
                </a:uFill>
                <a:latin typeface="Arial"/>
                <a:ea typeface="Arial"/>
              </a:rPr>
              <a:t>&lt;numero&gt;</a:t>
            </a:fld>
            <a:endParaRPr b="0" lang="it-IT" sz="1400" spc="-1" strike="noStrike">
              <a:solidFill>
                <a:srgbClr val="000000"/>
              </a:solidFill>
              <a:uFill>
                <a:solidFill>
                  <a:srgbClr val="ffffff"/>
                </a:solidFill>
              </a:uFill>
              <a:latin typeface="Times New Roman"/>
            </a:endParaRPr>
          </a:p>
        </p:txBody>
      </p:sp>
      <p:sp>
        <p:nvSpPr>
          <p:cNvPr id="267"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D66460F9-6338-4302-B2D8-C7FF626FF2E7}" type="slidenum">
              <a:rPr b="0" lang="it-IT" sz="1200" spc="-1" strike="noStrike" u="sng">
                <a:solidFill>
                  <a:srgbClr val="000000"/>
                </a:solidFill>
                <a:uFill>
                  <a:solidFill>
                    <a:srgbClr val="ffffff"/>
                  </a:solidFill>
                </a:uFill>
                <a:latin typeface="Arial"/>
                <a:ea typeface="Arial"/>
              </a:rPr>
              <a:t>&lt;numero&gt;</a:t>
            </a:fld>
            <a:endParaRPr b="0" lang="it-IT" sz="1400" spc="-1" strike="noStrike">
              <a:solidFill>
                <a:srgbClr val="000000"/>
              </a:solidFill>
              <a:uFill>
                <a:solidFill>
                  <a:srgbClr val="ffffff"/>
                </a:solidFill>
              </a:uFill>
              <a:latin typeface="Times New Roman"/>
            </a:endParaRPr>
          </a:p>
        </p:txBody>
      </p:sp>
      <p:sp>
        <p:nvSpPr>
          <p:cNvPr id="269" name="PlaceHolder 2"/>
          <p:cNvSpPr>
            <a:spLocks noGrp="1"/>
          </p:cNvSpPr>
          <p:nvPr>
            <p:ph type="body"/>
          </p:nvPr>
        </p:nvSpPr>
        <p:spPr>
          <a:xfrm>
            <a:off x="679320" y="4714920"/>
            <a:ext cx="5436720" cy="4465440"/>
          </a:xfrm>
          <a:prstGeom prst="rect">
            <a:avLst/>
          </a:prstGeom>
        </p:spPr>
        <p:txBody>
          <a:bodyPr lIns="0" rIns="0" tIns="0" bIns="0"/>
          <a:p>
            <a:endParaRPr b="0" lang="it-IT" sz="20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71873278-16B9-4507-8D78-0C0E2D2B3841}"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35" name="PlaceHolder 2"/>
          <p:cNvSpPr>
            <a:spLocks noGrp="1"/>
          </p:cNvSpPr>
          <p:nvPr>
            <p:ph type="body"/>
          </p:nvPr>
        </p:nvSpPr>
        <p:spPr>
          <a:xfrm>
            <a:off x="679320" y="4714920"/>
            <a:ext cx="5436720" cy="4465440"/>
          </a:xfrm>
          <a:prstGeom prst="rect">
            <a:avLst/>
          </a:prstGeom>
        </p:spPr>
        <p:txBody>
          <a:bodyPr lIns="0" rIns="0" tIns="0" bIns="0"/>
          <a:p>
            <a:endParaRPr b="0" lang="it-IT"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10C42641-B421-44BA-BF64-39D5818D9EEA}"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37" name="PlaceHolder 2"/>
          <p:cNvSpPr>
            <a:spLocks noGrp="1"/>
          </p:cNvSpPr>
          <p:nvPr>
            <p:ph type="body"/>
          </p:nvPr>
        </p:nvSpPr>
        <p:spPr>
          <a:xfrm>
            <a:off x="679320" y="4714920"/>
            <a:ext cx="5436720" cy="4465440"/>
          </a:xfrm>
          <a:prstGeom prst="rect">
            <a:avLst/>
          </a:prstGeom>
        </p:spPr>
        <p:txBody>
          <a:bodyPr lIns="0" rIns="0" tIns="0" bIns="0"/>
          <a:p>
            <a:endParaRPr b="0" lang="it-IT" sz="20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75B0FF57-E4F8-4376-8B81-DCAFAC99E41F}"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39"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5CD96117-1C30-4D07-B78A-46512A5045C5}"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41"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FF8F1DA6-55F8-4872-A25A-56FE6497887E}"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43" name="CustomShape 2"/>
          <p:cNvSpPr/>
          <p:nvPr/>
        </p:nvSpPr>
        <p:spPr>
          <a:xfrm>
            <a:off x="679320" y="4714920"/>
            <a:ext cx="5438520" cy="446688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TextShape 1"/>
          <p:cNvSpPr txBox="1"/>
          <p:nvPr/>
        </p:nvSpPr>
        <p:spPr>
          <a:xfrm>
            <a:off x="3849840" y="9428040"/>
            <a:ext cx="2944440" cy="495000"/>
          </a:xfrm>
          <a:prstGeom prst="rect">
            <a:avLst/>
          </a:prstGeom>
          <a:noFill/>
          <a:ln>
            <a:noFill/>
          </a:ln>
        </p:spPr>
        <p:txBody>
          <a:bodyPr lIns="90000" rIns="90000" tIns="46800" bIns="46800" anchor="b"/>
          <a:p>
            <a:pPr algn="r">
              <a:lnSpc>
                <a:spcPct val="100000"/>
              </a:lnSpc>
            </a:pPr>
            <a:fld id="{479BFC79-6BB2-4D8C-9406-DFDF895E82C3}" type="slidenum">
              <a:rPr b="0" lang="it-IT" sz="1200" spc="-1" strike="noStrike" u="sng">
                <a:solidFill>
                  <a:srgbClr val="000000"/>
                </a:solidFill>
                <a:uFill>
                  <a:solidFill>
                    <a:srgbClr val="ffffff"/>
                  </a:solidFill>
                </a:uFill>
                <a:latin typeface="Arial"/>
                <a:ea typeface="Arial"/>
              </a:rPr>
              <a:t>1</a:t>
            </a:fld>
            <a:endParaRPr b="0" lang="it-IT" sz="1400" spc="-1" strike="noStrike">
              <a:solidFill>
                <a:srgbClr val="000000"/>
              </a:solidFill>
              <a:uFill>
                <a:solidFill>
                  <a:srgbClr val="ffffff"/>
                </a:solidFill>
              </a:uFill>
              <a:latin typeface="Times New Roman"/>
            </a:endParaRPr>
          </a:p>
        </p:txBody>
      </p:sp>
      <p:sp>
        <p:nvSpPr>
          <p:cNvPr id="245" name="PlaceHolder 2"/>
          <p:cNvSpPr>
            <a:spLocks noGrp="1"/>
          </p:cNvSpPr>
          <p:nvPr>
            <p:ph type="body"/>
          </p:nvPr>
        </p:nvSpPr>
        <p:spPr>
          <a:xfrm>
            <a:off x="679320" y="4714920"/>
            <a:ext cx="5436720" cy="4465440"/>
          </a:xfrm>
          <a:prstGeom prst="rect">
            <a:avLst/>
          </a:prstGeom>
        </p:spPr>
        <p:txBody>
          <a:bodyPr lIns="0" rIns="0" tIns="0" bIns="0"/>
          <a:p>
            <a:endParaRPr b="0" lang="it-IT"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35"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6"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0"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1"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pic>
        <p:nvPicPr>
          <p:cNvPr id="45" name="" descr=""/>
          <p:cNvPicPr/>
          <p:nvPr/>
        </p:nvPicPr>
        <p:blipFill>
          <a:blip r:embed="rId2"/>
          <a:stretch/>
        </p:blipFill>
        <p:spPr>
          <a:xfrm>
            <a:off x="2079000" y="1604520"/>
            <a:ext cx="4984920" cy="3977280"/>
          </a:xfrm>
          <a:prstGeom prst="rect">
            <a:avLst/>
          </a:prstGeom>
          <a:ln>
            <a:noFill/>
          </a:ln>
        </p:spPr>
      </p:pic>
      <p:pic>
        <p:nvPicPr>
          <p:cNvPr id="46"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6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5"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6"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9"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0"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3"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6"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7"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8"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1" name="PlaceHolder 3"/>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pic>
        <p:nvPicPr>
          <p:cNvPr id="92" name="" descr=""/>
          <p:cNvPicPr/>
          <p:nvPr/>
        </p:nvPicPr>
        <p:blipFill>
          <a:blip r:embed="rId2"/>
          <a:stretch/>
        </p:blipFill>
        <p:spPr>
          <a:xfrm>
            <a:off x="2079000" y="1604520"/>
            <a:ext cx="4984920" cy="3977280"/>
          </a:xfrm>
          <a:prstGeom prst="rect">
            <a:avLst/>
          </a:prstGeom>
          <a:ln>
            <a:noFill/>
          </a:ln>
        </p:spPr>
      </p:pic>
      <p:pic>
        <p:nvPicPr>
          <p:cNvPr id="93"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08"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10"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13"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19"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3"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7"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0"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5"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37"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8" name="PlaceHolder 3"/>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pic>
        <p:nvPicPr>
          <p:cNvPr id="139" name="" descr=""/>
          <p:cNvPicPr/>
          <p:nvPr/>
        </p:nvPicPr>
        <p:blipFill>
          <a:blip r:embed="rId2"/>
          <a:stretch/>
        </p:blipFill>
        <p:spPr>
          <a:xfrm>
            <a:off x="2079000" y="1604520"/>
            <a:ext cx="4984920" cy="3977280"/>
          </a:xfrm>
          <a:prstGeom prst="rect">
            <a:avLst/>
          </a:prstGeom>
          <a:ln>
            <a:noFill/>
          </a:ln>
        </p:spPr>
      </p:pic>
      <p:pic>
        <p:nvPicPr>
          <p:cNvPr id="140" name="" descr=""/>
          <p:cNvPicPr/>
          <p:nvPr/>
        </p:nvPicPr>
        <p:blipFill>
          <a:blip r:embed="rId3"/>
          <a:stretch/>
        </p:blipFill>
        <p:spPr>
          <a:xfrm>
            <a:off x="207900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4"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5"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b="0" lang="it-IT" sz="440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3"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3124080" y="6248520"/>
            <a:ext cx="2895120" cy="45684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 name="CustomShape 2"/>
          <p:cNvSpPr/>
          <p:nvPr/>
        </p:nvSpPr>
        <p:spPr>
          <a:xfrm>
            <a:off x="0" y="0"/>
            <a:ext cx="283680" cy="531360"/>
          </a:xfrm>
          <a:custGeom>
            <a:avLst/>
            <a:gdLst/>
            <a:ahLst/>
            <a:rect l="l" t="t" r="r" b="b"/>
            <a:pathLst>
              <a:path w="21600" h="21600">
                <a:moveTo>
                  <a:pt x="0" y="0"/>
                </a:moveTo>
                <a:lnTo>
                  <a:pt x="1" y="0"/>
                </a:lnTo>
                <a:lnTo>
                  <a:pt x="1" y="1"/>
                </a:lnTo>
                <a:lnTo>
                  <a:pt x="0" y="1"/>
                </a:lnTo>
                <a:lnTo>
                  <a:pt x="0" y="0"/>
                </a:lnTo>
                <a:close/>
              </a:path>
            </a:pathLst>
          </a:custGeom>
          <a:gradFill>
            <a:gsLst>
              <a:gs pos="0">
                <a:srgbClr val="cccce6"/>
              </a:gs>
              <a:gs pos="100000">
                <a:srgbClr val="ffffff"/>
              </a:gs>
            </a:gsLst>
            <a:lin ang="0"/>
          </a:gradFill>
          <a:ln>
            <a:noFill/>
          </a:ln>
        </p:spPr>
        <p:style>
          <a:lnRef idx="0"/>
          <a:fillRef idx="0"/>
          <a:effectRef idx="0"/>
          <a:fontRef idx="minor"/>
        </p:style>
      </p:sp>
      <p:sp>
        <p:nvSpPr>
          <p:cNvPr id="2" name="CustomShape 3"/>
          <p:cNvSpPr/>
          <p:nvPr/>
        </p:nvSpPr>
        <p:spPr>
          <a:xfrm>
            <a:off x="412920" y="135000"/>
            <a:ext cx="8729280" cy="272520"/>
          </a:xfrm>
          <a:custGeom>
            <a:avLst/>
            <a:gdLst/>
            <a:ahLst/>
            <a:rect l="l" t="t" r="r" b="b"/>
            <a:pathLst>
              <a:path w="21600" h="21600">
                <a:moveTo>
                  <a:pt x="0" y="0"/>
                </a:moveTo>
                <a:lnTo>
                  <a:pt x="1" y="0"/>
                </a:lnTo>
                <a:lnTo>
                  <a:pt x="1" y="1"/>
                </a:lnTo>
                <a:lnTo>
                  <a:pt x="0" y="1"/>
                </a:lnTo>
                <a:lnTo>
                  <a:pt x="0" y="0"/>
                </a:lnTo>
                <a:close/>
              </a:path>
            </a:pathLst>
          </a:custGeom>
          <a:gradFill>
            <a:gsLst>
              <a:gs pos="0">
                <a:srgbClr val="00007d"/>
              </a:gs>
              <a:gs pos="100000">
                <a:srgbClr val="ffffff"/>
              </a:gs>
            </a:gsLst>
            <a:lin ang="0"/>
          </a:gradFill>
          <a:ln>
            <a:noFill/>
          </a:ln>
        </p:spPr>
        <p:style>
          <a:lnRef idx="0"/>
          <a:fillRef idx="0"/>
          <a:effectRef idx="0"/>
          <a:fontRef idx="minor"/>
        </p:style>
      </p:sp>
      <p:sp>
        <p:nvSpPr>
          <p:cNvPr id="3" name="CustomShape 4"/>
          <p:cNvSpPr/>
          <p:nvPr/>
        </p:nvSpPr>
        <p:spPr>
          <a:xfrm>
            <a:off x="409680" y="135000"/>
            <a:ext cx="136080" cy="1393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4" name="CustomShape 5"/>
          <p:cNvSpPr/>
          <p:nvPr/>
        </p:nvSpPr>
        <p:spPr>
          <a:xfrm>
            <a:off x="547560" y="0"/>
            <a:ext cx="137880" cy="13608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5" name="CustomShape 6"/>
          <p:cNvSpPr/>
          <p:nvPr/>
        </p:nvSpPr>
        <p:spPr>
          <a:xfrm>
            <a:off x="547560" y="135000"/>
            <a:ext cx="137880" cy="1393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6" name="CustomShape 7"/>
          <p:cNvSpPr/>
          <p:nvPr/>
        </p:nvSpPr>
        <p:spPr>
          <a:xfrm>
            <a:off x="274680" y="274680"/>
            <a:ext cx="134640" cy="13608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7" name="CustomShape 8"/>
          <p:cNvSpPr/>
          <p:nvPr/>
        </p:nvSpPr>
        <p:spPr>
          <a:xfrm>
            <a:off x="131760" y="136440"/>
            <a:ext cx="139320" cy="13608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8" name="CustomShape 9"/>
          <p:cNvSpPr/>
          <p:nvPr/>
        </p:nvSpPr>
        <p:spPr>
          <a:xfrm>
            <a:off x="409680" y="271440"/>
            <a:ext cx="136080" cy="13608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9" name="CustomShape 10"/>
          <p:cNvSpPr/>
          <p:nvPr/>
        </p:nvSpPr>
        <p:spPr>
          <a:xfrm>
            <a:off x="274680" y="409680"/>
            <a:ext cx="134640" cy="13464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0" name="CustomShape 11"/>
          <p:cNvSpPr/>
          <p:nvPr/>
        </p:nvSpPr>
        <p:spPr>
          <a:xfrm>
            <a:off x="457200" y="6245280"/>
            <a:ext cx="2133360" cy="4759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1" name="PlaceHolder 12"/>
          <p:cNvSpPr>
            <a:spLocks noGrp="1"/>
          </p:cNvSpPr>
          <p:nvPr>
            <p:ph type="title"/>
          </p:nvPr>
        </p:nvSpPr>
        <p:spPr>
          <a:xfrm>
            <a:off x="457200" y="273600"/>
            <a:ext cx="8229240" cy="1144800"/>
          </a:xfrm>
          <a:prstGeom prst="rect">
            <a:avLst/>
          </a:prstGeom>
        </p:spPr>
        <p:txBody>
          <a:bodyPr lIns="0" rIns="0" tIns="0" bIns="0" anchor="ctr"/>
          <a:p>
            <a:r>
              <a:rPr b="0" lang="it-IT" sz="4400" spc="-1" strike="noStrike">
                <a:solidFill>
                  <a:srgbClr val="000000"/>
                </a:solidFill>
                <a:uFill>
                  <a:solidFill>
                    <a:srgbClr val="ffffff"/>
                  </a:solidFill>
                </a:uFill>
                <a:latin typeface="Arial"/>
              </a:rPr>
              <a:t>Fai clic per modificare il formato del testo del titolo</a:t>
            </a:r>
            <a:endParaRPr b="0" lang="it-IT" sz="4400" spc="-1" strike="noStrike">
              <a:solidFill>
                <a:srgbClr val="000000"/>
              </a:solidFill>
              <a:uFill>
                <a:solidFill>
                  <a:srgbClr val="ffffff"/>
                </a:solidFill>
              </a:uFill>
              <a:latin typeface="Arial"/>
            </a:endParaRPr>
          </a:p>
        </p:txBody>
      </p:sp>
      <p:sp>
        <p:nvSpPr>
          <p:cNvPr id="12" name="PlaceHolder 1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it-IT" sz="3200" spc="-1" strike="noStrike">
                <a:solidFill>
                  <a:srgbClr val="000000"/>
                </a:solidFill>
                <a:uFill>
                  <a:solidFill>
                    <a:srgbClr val="ffffff"/>
                  </a:solidFill>
                </a:uFill>
                <a:latin typeface="Arial"/>
              </a:rPr>
              <a:t>Fai clic per modificare il formato del testo della struttura</a:t>
            </a:r>
            <a:endParaRPr b="0"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2000" spc="-1" strike="noStrike">
                <a:solidFill>
                  <a:srgbClr val="000000"/>
                </a:solidFill>
                <a:uFill>
                  <a:solidFill>
                    <a:srgbClr val="ffffff"/>
                  </a:solidFill>
                </a:uFill>
                <a:latin typeface="Calibri"/>
              </a:rPr>
              <a:t>Secondo livello struttura</a:t>
            </a:r>
            <a:endParaRPr b="0" lang="it-IT"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it-IT" sz="1800" spc="-1" strike="noStrike">
                <a:solidFill>
                  <a:srgbClr val="000000"/>
                </a:solidFill>
                <a:uFill>
                  <a:solidFill>
                    <a:srgbClr val="ffffff"/>
                  </a:solidFill>
                </a:uFill>
                <a:latin typeface="Calibri"/>
              </a:rPr>
              <a:t>Terzo livello struttura</a:t>
            </a:r>
            <a:endParaRPr b="0" lang="it-IT"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it-IT" sz="1800" spc="-1" strike="noStrike">
                <a:solidFill>
                  <a:srgbClr val="000000"/>
                </a:solidFill>
                <a:uFill>
                  <a:solidFill>
                    <a:srgbClr val="ffffff"/>
                  </a:solidFill>
                </a:uFill>
                <a:latin typeface="Calibri"/>
              </a:rPr>
              <a:t>Quarto livello struttura</a:t>
            </a:r>
            <a:endParaRPr b="0" lang="it-IT"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Calibri"/>
              </a:rPr>
              <a:t>Quinto livello struttura</a:t>
            </a:r>
            <a:endParaRPr b="0" lang="it-IT"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Calibri"/>
              </a:rPr>
              <a:t>Sesto livello struttura</a:t>
            </a:r>
            <a:endParaRPr b="0" lang="it-IT"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Calibri"/>
              </a:rPr>
              <a:t>Settimo livello struttura</a:t>
            </a:r>
            <a:endParaRPr b="0" lang="it-IT"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CustomShape 1"/>
          <p:cNvSpPr/>
          <p:nvPr/>
        </p:nvSpPr>
        <p:spPr>
          <a:xfrm>
            <a:off x="3124080" y="6248520"/>
            <a:ext cx="2895120" cy="45684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48" name="CustomShape 2"/>
          <p:cNvSpPr/>
          <p:nvPr/>
        </p:nvSpPr>
        <p:spPr>
          <a:xfrm>
            <a:off x="0" y="0"/>
            <a:ext cx="283680" cy="531360"/>
          </a:xfrm>
          <a:custGeom>
            <a:avLst/>
            <a:gdLst/>
            <a:ahLst/>
            <a:rect l="l" t="t" r="r" b="b"/>
            <a:pathLst>
              <a:path w="21600" h="21600">
                <a:moveTo>
                  <a:pt x="0" y="0"/>
                </a:moveTo>
                <a:lnTo>
                  <a:pt x="1" y="0"/>
                </a:lnTo>
                <a:lnTo>
                  <a:pt x="1" y="1"/>
                </a:lnTo>
                <a:lnTo>
                  <a:pt x="0" y="1"/>
                </a:lnTo>
                <a:lnTo>
                  <a:pt x="0" y="0"/>
                </a:lnTo>
                <a:close/>
              </a:path>
            </a:pathLst>
          </a:custGeom>
          <a:gradFill>
            <a:gsLst>
              <a:gs pos="0">
                <a:srgbClr val="cccce6"/>
              </a:gs>
              <a:gs pos="100000">
                <a:srgbClr val="ffffff"/>
              </a:gs>
            </a:gsLst>
            <a:lin ang="0"/>
          </a:gradFill>
          <a:ln>
            <a:noFill/>
          </a:ln>
        </p:spPr>
        <p:style>
          <a:lnRef idx="0"/>
          <a:fillRef idx="0"/>
          <a:effectRef idx="0"/>
          <a:fontRef idx="minor"/>
        </p:style>
      </p:sp>
      <p:sp>
        <p:nvSpPr>
          <p:cNvPr id="49" name="CustomShape 3"/>
          <p:cNvSpPr/>
          <p:nvPr/>
        </p:nvSpPr>
        <p:spPr>
          <a:xfrm>
            <a:off x="412920" y="135000"/>
            <a:ext cx="8729280" cy="272520"/>
          </a:xfrm>
          <a:custGeom>
            <a:avLst/>
            <a:gdLst/>
            <a:ahLst/>
            <a:rect l="l" t="t" r="r" b="b"/>
            <a:pathLst>
              <a:path w="21600" h="21600">
                <a:moveTo>
                  <a:pt x="0" y="0"/>
                </a:moveTo>
                <a:lnTo>
                  <a:pt x="1" y="0"/>
                </a:lnTo>
                <a:lnTo>
                  <a:pt x="1" y="1"/>
                </a:lnTo>
                <a:lnTo>
                  <a:pt x="0" y="1"/>
                </a:lnTo>
                <a:lnTo>
                  <a:pt x="0" y="0"/>
                </a:lnTo>
                <a:close/>
              </a:path>
            </a:pathLst>
          </a:custGeom>
          <a:gradFill>
            <a:gsLst>
              <a:gs pos="0">
                <a:srgbClr val="00007d"/>
              </a:gs>
              <a:gs pos="100000">
                <a:srgbClr val="ffffff"/>
              </a:gs>
            </a:gsLst>
            <a:lin ang="0"/>
          </a:gradFill>
          <a:ln>
            <a:noFill/>
          </a:ln>
        </p:spPr>
        <p:style>
          <a:lnRef idx="0"/>
          <a:fillRef idx="0"/>
          <a:effectRef idx="0"/>
          <a:fontRef idx="minor"/>
        </p:style>
      </p:sp>
      <p:sp>
        <p:nvSpPr>
          <p:cNvPr id="50" name="CustomShape 4"/>
          <p:cNvSpPr/>
          <p:nvPr/>
        </p:nvSpPr>
        <p:spPr>
          <a:xfrm>
            <a:off x="409680" y="135000"/>
            <a:ext cx="136080" cy="1393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51" name="CustomShape 5"/>
          <p:cNvSpPr/>
          <p:nvPr/>
        </p:nvSpPr>
        <p:spPr>
          <a:xfrm>
            <a:off x="547560" y="0"/>
            <a:ext cx="137880" cy="13608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52" name="CustomShape 6"/>
          <p:cNvSpPr/>
          <p:nvPr/>
        </p:nvSpPr>
        <p:spPr>
          <a:xfrm>
            <a:off x="547560" y="135000"/>
            <a:ext cx="137880" cy="1393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53" name="CustomShape 7"/>
          <p:cNvSpPr/>
          <p:nvPr/>
        </p:nvSpPr>
        <p:spPr>
          <a:xfrm>
            <a:off x="274680" y="274680"/>
            <a:ext cx="134640" cy="13608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54" name="CustomShape 8"/>
          <p:cNvSpPr/>
          <p:nvPr/>
        </p:nvSpPr>
        <p:spPr>
          <a:xfrm>
            <a:off x="131760" y="136440"/>
            <a:ext cx="139320" cy="13608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55" name="CustomShape 9"/>
          <p:cNvSpPr/>
          <p:nvPr/>
        </p:nvSpPr>
        <p:spPr>
          <a:xfrm>
            <a:off x="409680" y="271440"/>
            <a:ext cx="136080" cy="13608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56" name="CustomShape 10"/>
          <p:cNvSpPr/>
          <p:nvPr/>
        </p:nvSpPr>
        <p:spPr>
          <a:xfrm>
            <a:off x="274680" y="409680"/>
            <a:ext cx="134640" cy="13464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57" name="CustomShape 11"/>
          <p:cNvSpPr/>
          <p:nvPr/>
        </p:nvSpPr>
        <p:spPr>
          <a:xfrm>
            <a:off x="457200" y="6245280"/>
            <a:ext cx="2133360" cy="4759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58" name="PlaceHolder 12"/>
          <p:cNvSpPr>
            <a:spLocks noGrp="1"/>
          </p:cNvSpPr>
          <p:nvPr>
            <p:ph type="title"/>
          </p:nvPr>
        </p:nvSpPr>
        <p:spPr>
          <a:xfrm>
            <a:off x="457200" y="457200"/>
            <a:ext cx="8227800" cy="1369800"/>
          </a:xfrm>
          <a:prstGeom prst="rect">
            <a:avLst/>
          </a:prstGeom>
        </p:spPr>
        <p:txBody>
          <a:bodyPr lIns="90000" rIns="90000" tIns="46800" bIns="46800" anchor="ctr"/>
          <a:p>
            <a:pPr>
              <a:lnSpc>
                <a:spcPct val="100000"/>
              </a:lnSpc>
            </a:pPr>
            <a:r>
              <a:rPr b="0" lang="it-IT" sz="4400" spc="-1" strike="noStrike">
                <a:solidFill>
                  <a:srgbClr val="000000"/>
                </a:solidFill>
                <a:uFill>
                  <a:solidFill>
                    <a:srgbClr val="ffffff"/>
                  </a:solidFill>
                </a:uFill>
                <a:latin typeface="Arial"/>
              </a:rPr>
              <a:t>Fare clic per modificare lo stile del titolo</a:t>
            </a:r>
            <a:endParaRPr b="0" lang="it-IT" sz="4400" spc="-1" strike="noStrike">
              <a:solidFill>
                <a:srgbClr val="000000"/>
              </a:solidFill>
              <a:uFill>
                <a:solidFill>
                  <a:srgbClr val="ffffff"/>
                </a:solidFill>
              </a:uFill>
              <a:latin typeface="Arial"/>
            </a:endParaRPr>
          </a:p>
        </p:txBody>
      </p:sp>
      <p:sp>
        <p:nvSpPr>
          <p:cNvPr id="59" name="PlaceHolder 13"/>
          <p:cNvSpPr>
            <a:spLocks noGrp="1"/>
          </p:cNvSpPr>
          <p:nvPr>
            <p:ph type="body"/>
          </p:nvPr>
        </p:nvSpPr>
        <p:spPr>
          <a:xfrm>
            <a:off x="411120" y="2087640"/>
            <a:ext cx="8229240" cy="3884400"/>
          </a:xfrm>
          <a:prstGeom prst="rect">
            <a:avLst/>
          </a:prstGeom>
        </p:spPr>
        <p:txBody>
          <a:bodyPr lIns="90000" rIns="90000" tIns="46800" bIns="46800" anchor="ctr"/>
          <a:p>
            <a:pPr marL="432000" indent="-324000">
              <a:buClr>
                <a:srgbClr val="000000"/>
              </a:buClr>
              <a:buSzPct val="45000"/>
              <a:buFont typeface="Wingdings" charset="2"/>
              <a:buChar char=""/>
            </a:pPr>
            <a:r>
              <a:rPr b="0" lang="it-IT" sz="1800" spc="-1" strike="noStrike">
                <a:solidFill>
                  <a:srgbClr val="000000"/>
                </a:solidFill>
                <a:uFill>
                  <a:solidFill>
                    <a:srgbClr val="ffffff"/>
                  </a:solidFill>
                </a:uFill>
                <a:latin typeface="Arial"/>
              </a:rPr>
              <a:t>Fai clic per modificare il formato del testo della struttura</a:t>
            </a:r>
            <a:endParaRPr b="0"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1800" spc="-1" strike="noStrike">
                <a:solidFill>
                  <a:srgbClr val="000000"/>
                </a:solidFill>
                <a:uFill>
                  <a:solidFill>
                    <a:srgbClr val="ffffff"/>
                  </a:solidFill>
                </a:uFill>
                <a:latin typeface="Calibri"/>
              </a:rPr>
              <a:t>Secondo livello struttura</a:t>
            </a:r>
            <a:endParaRPr b="0" lang="it-IT" sz="18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it-IT" sz="1800" spc="-1" strike="noStrike">
                <a:solidFill>
                  <a:srgbClr val="000000"/>
                </a:solidFill>
                <a:uFill>
                  <a:solidFill>
                    <a:srgbClr val="ffffff"/>
                  </a:solidFill>
                </a:uFill>
                <a:latin typeface="Calibri"/>
              </a:rPr>
              <a:t>Terzo livello struttura</a:t>
            </a:r>
            <a:endParaRPr b="0" lang="it-IT"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it-IT" sz="1800" spc="-1" strike="noStrike">
                <a:solidFill>
                  <a:srgbClr val="000000"/>
                </a:solidFill>
                <a:uFill>
                  <a:solidFill>
                    <a:srgbClr val="ffffff"/>
                  </a:solidFill>
                </a:uFill>
                <a:latin typeface="Calibri"/>
              </a:rPr>
              <a:t>Quarto livello struttura</a:t>
            </a:r>
            <a:endParaRPr b="0" lang="it-IT"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it-IT" sz="1800" spc="-1" strike="noStrike">
                <a:solidFill>
                  <a:srgbClr val="000000"/>
                </a:solidFill>
                <a:uFill>
                  <a:solidFill>
                    <a:srgbClr val="ffffff"/>
                  </a:solidFill>
                </a:uFill>
                <a:latin typeface="Calibri"/>
              </a:rPr>
              <a:t>Quinto livello struttura</a:t>
            </a:r>
            <a:endParaRPr b="0" lang="it-IT" sz="18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it-IT" sz="1800" spc="-1" strike="noStrike">
                <a:solidFill>
                  <a:srgbClr val="000000"/>
                </a:solidFill>
                <a:uFill>
                  <a:solidFill>
                    <a:srgbClr val="ffffff"/>
                  </a:solidFill>
                </a:uFill>
                <a:latin typeface="Calibri"/>
              </a:rPr>
              <a:t>Sesto livello struttura</a:t>
            </a:r>
            <a:endParaRPr b="0" lang="it-IT" sz="18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it-IT" sz="1800" spc="-1" strike="noStrike">
                <a:solidFill>
                  <a:srgbClr val="000000"/>
                </a:solidFill>
                <a:uFill>
                  <a:solidFill>
                    <a:srgbClr val="ffffff"/>
                  </a:solidFill>
                </a:uFill>
                <a:latin typeface="Calibri"/>
              </a:rPr>
              <a:t>Settimo livello struttura</a:t>
            </a:r>
            <a:endParaRPr b="0" lang="it-IT" sz="18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CustomShape 1"/>
          <p:cNvSpPr/>
          <p:nvPr/>
        </p:nvSpPr>
        <p:spPr>
          <a:xfrm>
            <a:off x="3124080" y="6248520"/>
            <a:ext cx="2895120" cy="45684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95" name="CustomShape 2"/>
          <p:cNvSpPr/>
          <p:nvPr/>
        </p:nvSpPr>
        <p:spPr>
          <a:xfrm>
            <a:off x="0" y="0"/>
            <a:ext cx="283680" cy="531360"/>
          </a:xfrm>
          <a:custGeom>
            <a:avLst/>
            <a:gdLst/>
            <a:ahLst/>
            <a:rect l="l" t="t" r="r" b="b"/>
            <a:pathLst>
              <a:path w="21600" h="21600">
                <a:moveTo>
                  <a:pt x="0" y="0"/>
                </a:moveTo>
                <a:lnTo>
                  <a:pt x="1" y="0"/>
                </a:lnTo>
                <a:lnTo>
                  <a:pt x="1" y="1"/>
                </a:lnTo>
                <a:lnTo>
                  <a:pt x="0" y="1"/>
                </a:lnTo>
                <a:lnTo>
                  <a:pt x="0" y="0"/>
                </a:lnTo>
                <a:close/>
              </a:path>
            </a:pathLst>
          </a:custGeom>
          <a:gradFill>
            <a:gsLst>
              <a:gs pos="0">
                <a:srgbClr val="cccce6"/>
              </a:gs>
              <a:gs pos="100000">
                <a:srgbClr val="ffffff"/>
              </a:gs>
            </a:gsLst>
            <a:lin ang="0"/>
          </a:gradFill>
          <a:ln>
            <a:noFill/>
          </a:ln>
        </p:spPr>
        <p:style>
          <a:lnRef idx="0"/>
          <a:fillRef idx="0"/>
          <a:effectRef idx="0"/>
          <a:fontRef idx="minor"/>
        </p:style>
      </p:sp>
      <p:sp>
        <p:nvSpPr>
          <p:cNvPr id="96" name="CustomShape 3"/>
          <p:cNvSpPr/>
          <p:nvPr/>
        </p:nvSpPr>
        <p:spPr>
          <a:xfrm>
            <a:off x="412920" y="135000"/>
            <a:ext cx="8729280" cy="272520"/>
          </a:xfrm>
          <a:custGeom>
            <a:avLst/>
            <a:gdLst/>
            <a:ahLst/>
            <a:rect l="l" t="t" r="r" b="b"/>
            <a:pathLst>
              <a:path w="21600" h="21600">
                <a:moveTo>
                  <a:pt x="0" y="0"/>
                </a:moveTo>
                <a:lnTo>
                  <a:pt x="1" y="0"/>
                </a:lnTo>
                <a:lnTo>
                  <a:pt x="1" y="1"/>
                </a:lnTo>
                <a:lnTo>
                  <a:pt x="0" y="1"/>
                </a:lnTo>
                <a:lnTo>
                  <a:pt x="0" y="0"/>
                </a:lnTo>
                <a:close/>
              </a:path>
            </a:pathLst>
          </a:custGeom>
          <a:gradFill>
            <a:gsLst>
              <a:gs pos="0">
                <a:srgbClr val="00007d"/>
              </a:gs>
              <a:gs pos="100000">
                <a:srgbClr val="ffffff"/>
              </a:gs>
            </a:gsLst>
            <a:lin ang="0"/>
          </a:gradFill>
          <a:ln>
            <a:noFill/>
          </a:ln>
        </p:spPr>
        <p:style>
          <a:lnRef idx="0"/>
          <a:fillRef idx="0"/>
          <a:effectRef idx="0"/>
          <a:fontRef idx="minor"/>
        </p:style>
      </p:sp>
      <p:sp>
        <p:nvSpPr>
          <p:cNvPr id="97" name="CustomShape 4"/>
          <p:cNvSpPr/>
          <p:nvPr/>
        </p:nvSpPr>
        <p:spPr>
          <a:xfrm>
            <a:off x="409680" y="135000"/>
            <a:ext cx="136080" cy="13932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98" name="CustomShape 5"/>
          <p:cNvSpPr/>
          <p:nvPr/>
        </p:nvSpPr>
        <p:spPr>
          <a:xfrm>
            <a:off x="547560" y="0"/>
            <a:ext cx="137880" cy="13608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99" name="CustomShape 6"/>
          <p:cNvSpPr/>
          <p:nvPr/>
        </p:nvSpPr>
        <p:spPr>
          <a:xfrm>
            <a:off x="547560" y="135000"/>
            <a:ext cx="137880" cy="13932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00" name="CustomShape 7"/>
          <p:cNvSpPr/>
          <p:nvPr/>
        </p:nvSpPr>
        <p:spPr>
          <a:xfrm>
            <a:off x="274680" y="274680"/>
            <a:ext cx="134640" cy="136080"/>
          </a:xfrm>
          <a:custGeom>
            <a:avLst/>
            <a:gdLst/>
            <a:ahLst/>
            <a:rect l="l" t="t" r="r" b="b"/>
            <a:pathLst>
              <a:path w="21600" h="21600">
                <a:moveTo>
                  <a:pt x="0" y="0"/>
                </a:moveTo>
                <a:lnTo>
                  <a:pt x="1" y="0"/>
                </a:lnTo>
                <a:lnTo>
                  <a:pt x="1" y="1"/>
                </a:lnTo>
                <a:lnTo>
                  <a:pt x="0" y="1"/>
                </a:lnTo>
                <a:lnTo>
                  <a:pt x="0" y="0"/>
                </a:lnTo>
                <a:close/>
              </a:path>
            </a:pathLst>
          </a:custGeom>
          <a:solidFill>
            <a:srgbClr val="cccce6"/>
          </a:solidFill>
          <a:ln>
            <a:noFill/>
          </a:ln>
        </p:spPr>
        <p:style>
          <a:lnRef idx="0"/>
          <a:fillRef idx="0"/>
          <a:effectRef idx="0"/>
          <a:fontRef idx="minor"/>
        </p:style>
      </p:sp>
      <p:sp>
        <p:nvSpPr>
          <p:cNvPr id="101" name="CustomShape 8"/>
          <p:cNvSpPr/>
          <p:nvPr/>
        </p:nvSpPr>
        <p:spPr>
          <a:xfrm>
            <a:off x="131760" y="136440"/>
            <a:ext cx="139320" cy="136080"/>
          </a:xfrm>
          <a:custGeom>
            <a:avLst/>
            <a:gdLst/>
            <a:ahLst/>
            <a:rect l="l" t="t" r="r" b="b"/>
            <a:pathLst>
              <a:path w="21600" h="21600">
                <a:moveTo>
                  <a:pt x="0" y="0"/>
                </a:moveTo>
                <a:lnTo>
                  <a:pt x="1" y="0"/>
                </a:lnTo>
                <a:lnTo>
                  <a:pt x="1" y="1"/>
                </a:lnTo>
                <a:lnTo>
                  <a:pt x="0" y="1"/>
                </a:lnTo>
                <a:lnTo>
                  <a:pt x="0" y="0"/>
                </a:lnTo>
                <a:close/>
              </a:path>
            </a:pathLst>
          </a:custGeom>
          <a:solidFill>
            <a:srgbClr val="00007d"/>
          </a:solidFill>
          <a:ln>
            <a:noFill/>
          </a:ln>
        </p:spPr>
        <p:style>
          <a:lnRef idx="0"/>
          <a:fillRef idx="0"/>
          <a:effectRef idx="0"/>
          <a:fontRef idx="minor"/>
        </p:style>
      </p:sp>
      <p:sp>
        <p:nvSpPr>
          <p:cNvPr id="102" name="CustomShape 9"/>
          <p:cNvSpPr/>
          <p:nvPr/>
        </p:nvSpPr>
        <p:spPr>
          <a:xfrm>
            <a:off x="409680" y="271440"/>
            <a:ext cx="136080" cy="13608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03" name="CustomShape 10"/>
          <p:cNvSpPr/>
          <p:nvPr/>
        </p:nvSpPr>
        <p:spPr>
          <a:xfrm>
            <a:off x="274680" y="409680"/>
            <a:ext cx="134640" cy="134640"/>
          </a:xfrm>
          <a:custGeom>
            <a:avLst/>
            <a:gdLst/>
            <a:ahLst/>
            <a:rect l="l" t="t" r="r" b="b"/>
            <a:pathLst>
              <a:path w="21600" h="21600">
                <a:moveTo>
                  <a:pt x="0" y="0"/>
                </a:moveTo>
                <a:lnTo>
                  <a:pt x="1" y="0"/>
                </a:lnTo>
                <a:lnTo>
                  <a:pt x="1" y="1"/>
                </a:lnTo>
                <a:lnTo>
                  <a:pt x="0" y="1"/>
                </a:lnTo>
                <a:lnTo>
                  <a:pt x="0" y="0"/>
                </a:lnTo>
                <a:close/>
              </a:path>
            </a:pathLst>
          </a:custGeom>
          <a:solidFill>
            <a:srgbClr val="9999cc"/>
          </a:solidFill>
          <a:ln>
            <a:noFill/>
          </a:ln>
        </p:spPr>
        <p:style>
          <a:lnRef idx="0"/>
          <a:fillRef idx="0"/>
          <a:effectRef idx="0"/>
          <a:fontRef idx="minor"/>
        </p:style>
      </p:sp>
      <p:sp>
        <p:nvSpPr>
          <p:cNvPr id="104" name="CustomShape 11"/>
          <p:cNvSpPr/>
          <p:nvPr/>
        </p:nvSpPr>
        <p:spPr>
          <a:xfrm>
            <a:off x="457200" y="6245280"/>
            <a:ext cx="2133360" cy="4759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sp>
      <p:sp>
        <p:nvSpPr>
          <p:cNvPr id="105" name="PlaceHolder 12"/>
          <p:cNvSpPr>
            <a:spLocks noGrp="1"/>
          </p:cNvSpPr>
          <p:nvPr>
            <p:ph type="title"/>
          </p:nvPr>
        </p:nvSpPr>
        <p:spPr>
          <a:xfrm>
            <a:off x="457200" y="457200"/>
            <a:ext cx="8227800" cy="1369800"/>
          </a:xfrm>
          <a:prstGeom prst="rect">
            <a:avLst/>
          </a:prstGeom>
        </p:spPr>
        <p:txBody>
          <a:bodyPr lIns="90000" rIns="90000" tIns="46800" bIns="46800" anchor="ctr"/>
          <a:p>
            <a:pPr>
              <a:lnSpc>
                <a:spcPct val="100000"/>
              </a:lnSpc>
            </a:pPr>
            <a:r>
              <a:rPr b="0" lang="it-IT" sz="4400" spc="-1" strike="noStrike">
                <a:solidFill>
                  <a:srgbClr val="000000"/>
                </a:solidFill>
                <a:uFill>
                  <a:solidFill>
                    <a:srgbClr val="ffffff"/>
                  </a:solidFill>
                </a:uFill>
                <a:latin typeface="Arial"/>
              </a:rPr>
              <a:t>Fare clic per modificare lo stile del titolo dello schema</a:t>
            </a:r>
            <a:endParaRPr b="0" lang="it-IT" sz="4400" spc="-1" strike="noStrike">
              <a:solidFill>
                <a:srgbClr val="000000"/>
              </a:solidFill>
              <a:uFill>
                <a:solidFill>
                  <a:srgbClr val="ffffff"/>
                </a:solidFill>
              </a:uFill>
              <a:latin typeface="Arial"/>
            </a:endParaRPr>
          </a:p>
        </p:txBody>
      </p:sp>
      <p:sp>
        <p:nvSpPr>
          <p:cNvPr id="106" name="PlaceHolder 13"/>
          <p:cNvSpPr>
            <a:spLocks noGrp="1"/>
          </p:cNvSpPr>
          <p:nvPr>
            <p:ph type="body"/>
          </p:nvPr>
        </p:nvSpPr>
        <p:spPr>
          <a:xfrm>
            <a:off x="411120" y="2087640"/>
            <a:ext cx="8229240" cy="3884400"/>
          </a:xfrm>
          <a:prstGeom prst="rect">
            <a:avLst/>
          </a:prstGeom>
        </p:spPr>
        <p:txBody>
          <a:bodyPr lIns="90000" rIns="90000" tIns="46800" bIns="46800"/>
          <a:p>
            <a:pPr marL="432000" indent="-324000">
              <a:buClr>
                <a:srgbClr val="000000"/>
              </a:buClr>
              <a:buSzPct val="45000"/>
              <a:buFont typeface="Wingdings" charset="2"/>
              <a:buChar char=""/>
            </a:pPr>
            <a:r>
              <a:rPr b="0" lang="it-IT" sz="3200" spc="-1" strike="noStrike">
                <a:solidFill>
                  <a:srgbClr val="000000"/>
                </a:solidFill>
                <a:uFill>
                  <a:solidFill>
                    <a:srgbClr val="ffffff"/>
                  </a:solidFill>
                </a:uFill>
                <a:latin typeface="Arial"/>
              </a:rPr>
              <a:t>Fai clic per modificare il formato del testo della struttura</a:t>
            </a:r>
            <a:endParaRPr b="0"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3200" spc="-1" strike="noStrike">
                <a:solidFill>
                  <a:srgbClr val="000000"/>
                </a:solidFill>
                <a:uFill>
                  <a:solidFill>
                    <a:srgbClr val="ffffff"/>
                  </a:solidFill>
                </a:uFill>
                <a:latin typeface="Arial"/>
              </a:rPr>
              <a:t>Secondo livello struttura</a:t>
            </a:r>
            <a:endParaRPr b="0" lang="it-IT" sz="32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it-IT" sz="3200" spc="-1" strike="noStrike">
                <a:solidFill>
                  <a:srgbClr val="000000"/>
                </a:solidFill>
                <a:uFill>
                  <a:solidFill>
                    <a:srgbClr val="ffffff"/>
                  </a:solidFill>
                </a:uFill>
                <a:latin typeface="Arial"/>
              </a:rPr>
              <a:t>Terzo livello struttura</a:t>
            </a:r>
            <a:endParaRPr b="0" lang="it-IT" sz="32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it-IT" sz="3200" spc="-1" strike="noStrike">
                <a:solidFill>
                  <a:srgbClr val="000000"/>
                </a:solidFill>
                <a:uFill>
                  <a:solidFill>
                    <a:srgbClr val="ffffff"/>
                  </a:solidFill>
                </a:uFill>
                <a:latin typeface="Arial"/>
              </a:rPr>
              <a:t>Quarto livello struttura</a:t>
            </a:r>
            <a:endParaRPr b="0" lang="it-IT" sz="32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it-IT" sz="3200" spc="-1" strike="noStrike">
                <a:solidFill>
                  <a:srgbClr val="000000"/>
                </a:solidFill>
                <a:uFill>
                  <a:solidFill>
                    <a:srgbClr val="ffffff"/>
                  </a:solidFill>
                </a:uFill>
                <a:latin typeface="Arial"/>
              </a:rPr>
              <a:t>Quinto livello struttura</a:t>
            </a:r>
            <a:endParaRPr b="0" lang="it-IT" sz="32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it-IT" sz="3200" spc="-1" strike="noStrike">
                <a:solidFill>
                  <a:srgbClr val="000000"/>
                </a:solidFill>
                <a:uFill>
                  <a:solidFill>
                    <a:srgbClr val="ffffff"/>
                  </a:solidFill>
                </a:uFill>
                <a:latin typeface="Arial"/>
              </a:rPr>
              <a:t>Sesto livello struttura</a:t>
            </a:r>
            <a:endParaRPr b="0" lang="it-IT" sz="3200" spc="-1" strike="noStrike">
              <a:solidFill>
                <a:srgbClr val="000000"/>
              </a:solidFill>
              <a:uFill>
                <a:solidFill>
                  <a:srgbClr val="ffffff"/>
                </a:solidFill>
              </a:uFill>
              <a:latin typeface="Calibri"/>
            </a:endParaRPr>
          </a:p>
          <a:p>
            <a:pPr marL="341280" indent="-340920">
              <a:lnSpc>
                <a:spcPct val="100000"/>
              </a:lnSpc>
            </a:pPr>
            <a:r>
              <a:rPr b="0" lang="it-IT" sz="3200" spc="-1" strike="noStrike">
                <a:solidFill>
                  <a:srgbClr val="000000"/>
                </a:solidFill>
                <a:uFill>
                  <a:solidFill>
                    <a:srgbClr val="ffffff"/>
                  </a:solidFill>
                </a:uFill>
                <a:latin typeface="Arial"/>
              </a:rPr>
              <a:t>Settimo livello strutturaModifica gli stili del testo dello schema</a:t>
            </a:r>
            <a:endParaRPr b="0" lang="it-IT" sz="3200" spc="-1" strike="noStrike">
              <a:solidFill>
                <a:srgbClr val="000000"/>
              </a:solidFill>
              <a:uFill>
                <a:solidFill>
                  <a:srgbClr val="ffffff"/>
                </a:solidFill>
              </a:uFill>
              <a:latin typeface="Arial"/>
            </a:endParaRPr>
          </a:p>
          <a:p>
            <a:pPr lvl="1" marL="685800" indent="-228240">
              <a:lnSpc>
                <a:spcPct val="100000"/>
              </a:lnSpc>
              <a:buClr>
                <a:srgbClr val="000000"/>
              </a:buClr>
              <a:buFont typeface="Arial"/>
              <a:buChar char="•"/>
            </a:pPr>
            <a:r>
              <a:rPr b="0" lang="it-IT" sz="2400" spc="-1" strike="noStrike">
                <a:solidFill>
                  <a:srgbClr val="000000"/>
                </a:solidFill>
                <a:uFill>
                  <a:solidFill>
                    <a:srgbClr val="ffffff"/>
                  </a:solidFill>
                </a:uFill>
                <a:latin typeface="Calibri"/>
              </a:rPr>
              <a:t>Secondo livello</a:t>
            </a:r>
            <a:endParaRPr b="0" lang="it-IT" sz="32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it-IT" sz="2000" spc="-1" strike="noStrike">
                <a:solidFill>
                  <a:srgbClr val="000000"/>
                </a:solidFill>
                <a:uFill>
                  <a:solidFill>
                    <a:srgbClr val="ffffff"/>
                  </a:solidFill>
                </a:uFill>
                <a:latin typeface="Calibri"/>
              </a:rPr>
              <a:t>Terzo livello</a:t>
            </a:r>
            <a:endParaRPr b="0" lang="it-IT" sz="32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it-IT" sz="1800" spc="-1" strike="noStrike">
                <a:solidFill>
                  <a:srgbClr val="000000"/>
                </a:solidFill>
                <a:uFill>
                  <a:solidFill>
                    <a:srgbClr val="ffffff"/>
                  </a:solidFill>
                </a:uFill>
                <a:latin typeface="Calibri"/>
              </a:rPr>
              <a:t>Quarto livello</a:t>
            </a:r>
            <a:endParaRPr b="0" lang="it-IT" sz="32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it-IT" sz="1800" spc="-1" strike="noStrike">
                <a:solidFill>
                  <a:srgbClr val="000000"/>
                </a:solidFill>
                <a:uFill>
                  <a:solidFill>
                    <a:srgbClr val="ffffff"/>
                  </a:solidFill>
                </a:uFill>
                <a:latin typeface="Calibri"/>
              </a:rPr>
              <a:t>Quinto livello</a:t>
            </a:r>
            <a:endParaRPr b="0" lang="it-IT" sz="32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Picture 8" descr=""/>
          <p:cNvPicPr/>
          <p:nvPr/>
        </p:nvPicPr>
        <p:blipFill>
          <a:blip r:embed="rId1"/>
          <a:stretch/>
        </p:blipFill>
        <p:spPr>
          <a:xfrm>
            <a:off x="0" y="1675080"/>
            <a:ext cx="9143640" cy="3485880"/>
          </a:xfrm>
          <a:prstGeom prst="rect">
            <a:avLst/>
          </a:prstGeom>
          <a:ln w="9360">
            <a:noFill/>
          </a:ln>
        </p:spPr>
      </p:pic>
      <p:sp>
        <p:nvSpPr>
          <p:cNvPr id="147" name="CustomShape 1"/>
          <p:cNvSpPr/>
          <p:nvPr/>
        </p:nvSpPr>
        <p:spPr>
          <a:xfrm>
            <a:off x="2436480" y="6375240"/>
            <a:ext cx="4149720" cy="364680"/>
          </a:xfrm>
          <a:prstGeom prst="rect">
            <a:avLst/>
          </a:prstGeom>
          <a:solidFill>
            <a:srgbClr val="a50021"/>
          </a:solidFill>
          <a:ln>
            <a:noFill/>
          </a:ln>
        </p:spPr>
        <p:style>
          <a:lnRef idx="0"/>
          <a:fillRef idx="0"/>
          <a:effectRef idx="0"/>
          <a:fontRef idx="minor"/>
        </p:style>
        <p:txBody>
          <a:bodyPr wrap="none" lIns="90000" rIns="90000" tIns="45000" bIns="45000"/>
          <a:p>
            <a:pPr algn="ctr">
              <a:lnSpc>
                <a:spcPct val="100000"/>
              </a:lnSpc>
            </a:pPr>
            <a:r>
              <a:rPr b="0" lang="it-IT" sz="1800" spc="-1" strike="noStrike">
                <a:solidFill>
                  <a:srgbClr val="ffffff"/>
                </a:solidFill>
                <a:uFill>
                  <a:solidFill>
                    <a:srgbClr val="ffffff"/>
                  </a:solidFill>
                </a:uFill>
                <a:latin typeface="Calibri"/>
              </a:rPr>
              <a:t>Bilancio al 31 maggio 2018 e sviluppi futuri</a:t>
            </a:r>
            <a:endParaRPr b="0" lang="it-IT" sz="1800" spc="-1" strike="noStrike">
              <a:solidFill>
                <a:srgbClr val="000000"/>
              </a:solidFill>
              <a:uFill>
                <a:solidFill>
                  <a:srgbClr val="ffffff"/>
                </a:solidFill>
              </a:uFill>
              <a:latin typeface="Arial"/>
            </a:endParaRPr>
          </a:p>
        </p:txBody>
      </p:sp>
      <p:sp>
        <p:nvSpPr>
          <p:cNvPr id="148" name="CustomShape 2"/>
          <p:cNvSpPr/>
          <p:nvPr/>
        </p:nvSpPr>
        <p:spPr>
          <a:xfrm>
            <a:off x="2111040" y="437040"/>
            <a:ext cx="5001120" cy="2000160"/>
          </a:xfrm>
          <a:prstGeom prst="leftRightRibbon">
            <a:avLst>
              <a:gd name="adj1" fmla="val 50000"/>
              <a:gd name="adj2" fmla="val 50000"/>
              <a:gd name="adj3" fmla="val 16667"/>
            </a:avLst>
          </a:prstGeom>
          <a:solidFill>
            <a:srgbClr val="a50021"/>
          </a:solidFill>
          <a:ln>
            <a:solidFill>
              <a:schemeClr val="lt1">
                <a:hueOff val="0"/>
                <a:satOff val="0"/>
                <a:lumOff val="0"/>
                <a:alphaOff val="0"/>
              </a:schemeClr>
            </a:solidFill>
          </a:ln>
        </p:spPr>
        <p:style>
          <a:lnRef idx="2"/>
          <a:fillRef idx="0"/>
          <a:effectRef idx="0"/>
          <a:fontRef idx="minor"/>
        </p:style>
      </p:sp>
      <p:sp>
        <p:nvSpPr>
          <p:cNvPr id="149" name="CustomShape 3"/>
          <p:cNvSpPr/>
          <p:nvPr/>
        </p:nvSpPr>
        <p:spPr>
          <a:xfrm>
            <a:off x="2711160" y="786960"/>
            <a:ext cx="1650240" cy="979920"/>
          </a:xfrm>
          <a:prstGeom prst="rect">
            <a:avLst/>
          </a:prstGeom>
          <a:noFill/>
          <a:ln>
            <a:noFill/>
          </a:ln>
        </p:spPr>
        <p:style>
          <a:lnRef idx="0"/>
          <a:fillRef idx="0"/>
          <a:effectRef idx="0"/>
          <a:fontRef idx="minor"/>
        </p:style>
        <p:txBody>
          <a:bodyPr lIns="0" rIns="0" tIns="67680" bIns="72360" anchor="ctr"/>
          <a:p>
            <a:pPr algn="ctr">
              <a:lnSpc>
                <a:spcPct val="90000"/>
              </a:lnSpc>
            </a:pPr>
            <a:r>
              <a:rPr b="1" lang="it-IT" sz="1900" spc="-1" strike="noStrike">
                <a:solidFill>
                  <a:srgbClr val="ffffff"/>
                </a:solidFill>
                <a:uFill>
                  <a:solidFill>
                    <a:srgbClr val="ffffff"/>
                  </a:solidFill>
                </a:uFill>
                <a:latin typeface="Calibri"/>
              </a:rPr>
              <a:t>Dall’Assegno Unico Provinciale al</a:t>
            </a:r>
            <a:endParaRPr b="0" lang="it-IT" sz="1800" spc="-1" strike="noStrike">
              <a:solidFill>
                <a:srgbClr val="000000"/>
              </a:solidFill>
              <a:uFill>
                <a:solidFill>
                  <a:srgbClr val="ffffff"/>
                </a:solidFill>
              </a:uFill>
              <a:latin typeface="Arial"/>
            </a:endParaRPr>
          </a:p>
        </p:txBody>
      </p:sp>
      <p:sp>
        <p:nvSpPr>
          <p:cNvPr id="150" name="CustomShape 4"/>
          <p:cNvSpPr/>
          <p:nvPr/>
        </p:nvSpPr>
        <p:spPr>
          <a:xfrm>
            <a:off x="4611600" y="1107360"/>
            <a:ext cx="1950120" cy="979920"/>
          </a:xfrm>
          <a:prstGeom prst="rect">
            <a:avLst/>
          </a:prstGeom>
          <a:noFill/>
          <a:ln>
            <a:noFill/>
          </a:ln>
        </p:spPr>
        <p:style>
          <a:lnRef idx="2"/>
          <a:fillRef idx="0"/>
          <a:effectRef idx="0"/>
          <a:fontRef idx="minor"/>
        </p:style>
        <p:txBody>
          <a:bodyPr lIns="0" rIns="0" tIns="113760" bIns="122040" anchor="ctr"/>
          <a:p>
            <a:pPr algn="ctr">
              <a:lnSpc>
                <a:spcPct val="90000"/>
              </a:lnSpc>
            </a:pPr>
            <a:r>
              <a:rPr b="1" lang="it-IT" sz="3200" spc="-1" strike="noStrike">
                <a:solidFill>
                  <a:srgbClr val="ffffff"/>
                </a:solidFill>
                <a:uFill>
                  <a:solidFill>
                    <a:srgbClr val="ffffff"/>
                  </a:solidFill>
                </a:uFill>
                <a:latin typeface="Calibri"/>
              </a:rPr>
              <a:t>Reddito di Comunità</a:t>
            </a:r>
            <a:endParaRPr b="0" lang="it-IT" sz="1800" spc="-1" strike="noStrike">
              <a:solidFill>
                <a:srgbClr val="000000"/>
              </a:solidFill>
              <a:uFill>
                <a:solidFill>
                  <a:srgbClr val="ffffff"/>
                </a:solidFill>
              </a:uFill>
              <a:latin typeface="Arial"/>
            </a:endParaRPr>
          </a:p>
        </p:txBody>
      </p:sp>
      <p:sp>
        <p:nvSpPr>
          <p:cNvPr id="151" name="CustomShape 5"/>
          <p:cNvSpPr/>
          <p:nvPr/>
        </p:nvSpPr>
        <p:spPr>
          <a:xfrm>
            <a:off x="1277280" y="5398920"/>
            <a:ext cx="6580440" cy="945720"/>
          </a:xfrm>
          <a:prstGeom prst="rightArrow">
            <a:avLst>
              <a:gd name="adj1" fmla="val 50000"/>
              <a:gd name="adj2" fmla="val 50000"/>
            </a:avLst>
          </a:prstGeom>
          <a:solidFill>
            <a:schemeClr val="accent1">
              <a:tint val="40000"/>
              <a:hueOff val="0"/>
              <a:satOff val="0"/>
              <a:lumOff val="0"/>
              <a:alphaOff val="0"/>
            </a:schemeClr>
          </a:solidFill>
          <a:ln>
            <a:noFill/>
          </a:ln>
          <a:effectLst>
            <a:outerShdw algn="ctr" blurRad="184150" dir="11520000" dist="241300" rotWithShape="0" sx="110000" sy="110000">
              <a:srgbClr val="000000">
                <a:alpha val="18000"/>
              </a:srgbClr>
            </a:outerShdw>
          </a:effectLst>
          <a:scene3d>
            <a:camera fov="5100000" prst="perspectiveFront">
              <a:rot lat="0" lon="2100000" rev="0"/>
            </a:camera>
            <a:lightRig dir="t" rig="flood">
              <a:rot lat="0" lon="0" rev="13800000"/>
            </a:lightRig>
          </a:scene3d>
          <a:sp3d extrusionH="107950" prstMaterial="plastic">
            <a:bevelT prst="divot" w="82550" h="63500"/>
          </a:sp3d>
        </p:spPr>
        <p:style>
          <a:lnRef idx="0"/>
          <a:fillRef idx="0"/>
          <a:effectRef idx="0"/>
          <a:fontRef idx="minor"/>
        </p:style>
      </p:sp>
      <p:sp>
        <p:nvSpPr>
          <p:cNvPr id="152" name="CustomShape 6"/>
          <p:cNvSpPr/>
          <p:nvPr/>
        </p:nvSpPr>
        <p:spPr>
          <a:xfrm>
            <a:off x="1204920" y="5682960"/>
            <a:ext cx="6725520" cy="378000"/>
          </a:xfrm>
          <a:prstGeom prst="roundRect">
            <a:avLst>
              <a:gd name="adj" fmla="val 16667"/>
            </a:avLst>
          </a:prstGeom>
          <a:solidFill>
            <a:srgbClr val="a50021"/>
          </a:solidFill>
          <a:ln>
            <a:noFill/>
          </a:ln>
        </p:spPr>
        <p:style>
          <a:lnRef idx="0"/>
          <a:fillRef idx="0"/>
          <a:effectRef idx="0"/>
          <a:fontRef idx="minor"/>
        </p:style>
        <p:txBody>
          <a:bodyPr lIns="75600" rIns="57240" tIns="75600" bIns="75960" anchor="ctr"/>
          <a:p>
            <a:pPr algn="ctr">
              <a:lnSpc>
                <a:spcPct val="90000"/>
              </a:lnSpc>
            </a:pPr>
            <a:r>
              <a:rPr b="1" lang="it-IT" sz="1500" spc="-1" strike="noStrike">
                <a:solidFill>
                  <a:srgbClr val="ffffff"/>
                </a:solidFill>
                <a:uFill>
                  <a:solidFill>
                    <a:srgbClr val="ffffff"/>
                  </a:solidFill>
                </a:uFill>
                <a:latin typeface="Calibri"/>
              </a:rPr>
              <a:t>E’ partito il </a:t>
            </a:r>
            <a:r>
              <a:rPr b="1" lang="it-IT" sz="2000" spc="-1" strike="noStrike">
                <a:solidFill>
                  <a:srgbClr val="ffffff"/>
                </a:solidFill>
                <a:uFill>
                  <a:solidFill>
                    <a:srgbClr val="ffffff"/>
                  </a:solidFill>
                </a:uFill>
                <a:latin typeface="Calibri"/>
              </a:rPr>
              <a:t>nuovo</a:t>
            </a:r>
            <a:r>
              <a:rPr b="1" lang="it-IT" sz="1500" spc="-1" strike="noStrike">
                <a:solidFill>
                  <a:srgbClr val="ffffff"/>
                </a:solidFill>
                <a:uFill>
                  <a:solidFill>
                    <a:srgbClr val="ffffff"/>
                  </a:solidFill>
                </a:uFill>
                <a:latin typeface="Calibri"/>
              </a:rPr>
              <a:t> modello di </a:t>
            </a:r>
            <a:r>
              <a:rPr b="1" lang="it-IT" sz="2400" spc="-1" strike="noStrike">
                <a:solidFill>
                  <a:srgbClr val="ffffff"/>
                </a:solidFill>
                <a:uFill>
                  <a:solidFill>
                    <a:srgbClr val="ffffff"/>
                  </a:solidFill>
                </a:uFill>
                <a:latin typeface="Calibri"/>
              </a:rPr>
              <a:t>welfare</a:t>
            </a:r>
            <a:r>
              <a:rPr b="1" lang="it-IT" sz="1500" spc="-1" strike="noStrike">
                <a:solidFill>
                  <a:srgbClr val="ffffff"/>
                </a:solidFill>
                <a:uFill>
                  <a:solidFill>
                    <a:srgbClr val="ffffff"/>
                  </a:solidFill>
                </a:uFill>
                <a:latin typeface="Calibri"/>
              </a:rPr>
              <a:t> trentino </a:t>
            </a:r>
            <a:r>
              <a:rPr b="1" lang="it-IT" sz="2400" spc="-1" strike="noStrike">
                <a:solidFill>
                  <a:srgbClr val="ffffff"/>
                </a:solidFill>
                <a:uFill>
                  <a:solidFill>
                    <a:srgbClr val="ffffff"/>
                  </a:solidFill>
                </a:uFill>
                <a:latin typeface="Calibri"/>
              </a:rPr>
              <a:t>inclusivo</a:t>
            </a:r>
            <a:r>
              <a:rPr b="1" lang="it-IT" sz="1500" spc="-1" strike="noStrike">
                <a:solidFill>
                  <a:srgbClr val="ffffff"/>
                </a:solidFill>
                <a:uFill>
                  <a:solidFill>
                    <a:srgbClr val="ffffff"/>
                  </a:solidFill>
                </a:uFill>
                <a:latin typeface="Calibri"/>
              </a:rPr>
              <a:t> e </a:t>
            </a:r>
            <a:r>
              <a:rPr b="1" lang="it-IT" sz="2400" spc="-1" strike="noStrike">
                <a:solidFill>
                  <a:srgbClr val="ffffff"/>
                </a:solidFill>
                <a:uFill>
                  <a:solidFill>
                    <a:srgbClr val="ffffff"/>
                  </a:solidFill>
                </a:uFill>
                <a:latin typeface="Calibri"/>
              </a:rPr>
              <a:t>solidale</a:t>
            </a:r>
            <a:endParaRPr b="0" lang="it-IT" sz="1800" spc="-1" strike="noStrike">
              <a:solidFill>
                <a:srgbClr val="000000"/>
              </a:solidFill>
              <a:uFill>
                <a:solidFill>
                  <a:srgbClr val="ffffff"/>
                </a:solidFill>
              </a:uFill>
              <a:latin typeface="Arial"/>
            </a:endParaRPr>
          </a:p>
        </p:txBody>
      </p:sp>
      <p:pic>
        <p:nvPicPr>
          <p:cNvPr id="153" name="Picture 10" descr=""/>
          <p:cNvPicPr/>
          <p:nvPr/>
        </p:nvPicPr>
        <p:blipFill>
          <a:blip r:embed="rId2"/>
          <a:stretch/>
        </p:blipFill>
        <p:spPr>
          <a:xfrm>
            <a:off x="86040" y="6100920"/>
            <a:ext cx="1552320" cy="790200"/>
          </a:xfrm>
          <a:prstGeom prst="rect">
            <a:avLst/>
          </a:prstGeom>
          <a:ln w="9360">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75" name="CustomShape 2"/>
          <p:cNvSpPr/>
          <p:nvPr/>
        </p:nvSpPr>
        <p:spPr>
          <a:xfrm>
            <a:off x="457200" y="185004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algn="just">
              <a:lnSpc>
                <a:spcPct val="100000"/>
              </a:lnSpc>
            </a:pPr>
            <a:r>
              <a:rPr b="0" lang="it-IT" sz="2400" spc="-1" strike="noStrike">
                <a:solidFill>
                  <a:srgbClr val="000000"/>
                </a:solidFill>
                <a:uFill>
                  <a:solidFill>
                    <a:srgbClr val="ffffff"/>
                  </a:solidFill>
                </a:uFill>
                <a:latin typeface="Arial"/>
                <a:ea typeface="Arial"/>
              </a:rPr>
              <a:t>L’assegno unico arriva anche laddove in precedenza il reddito di garanzia non riusciva ad incidere. I nuovi beneficiari che entrano nell’area di protezione sono:</a:t>
            </a:r>
            <a:endParaRPr b="0" lang="it-IT" sz="1800" spc="-1" strike="noStrike">
              <a:solidFill>
                <a:srgbClr val="000000"/>
              </a:solidFill>
              <a:uFill>
                <a:solidFill>
                  <a:srgbClr val="ffffff"/>
                </a:solidFill>
              </a:uFill>
              <a:latin typeface="Arial"/>
            </a:endParaRPr>
          </a:p>
          <a:p>
            <a:pPr marL="540000" indent="-269640" algn="just">
              <a:lnSpc>
                <a:spcPct val="100000"/>
              </a:lnSpc>
            </a:pPr>
            <a:r>
              <a:rPr b="1" lang="it-IT" sz="2400" spc="-1" strike="noStrike">
                <a:solidFill>
                  <a:srgbClr val="000000"/>
                </a:solidFill>
                <a:uFill>
                  <a:solidFill>
                    <a:srgbClr val="ffffff"/>
                  </a:solidFill>
                </a:uFill>
                <a:latin typeface="Arial"/>
                <a:ea typeface="Arial"/>
              </a:rPr>
              <a:t>+ 2.875</a:t>
            </a:r>
            <a:r>
              <a:rPr b="0" lang="it-IT" sz="2400" spc="-1" strike="noStrike">
                <a:solidFill>
                  <a:srgbClr val="000000"/>
                </a:solidFill>
                <a:uFill>
                  <a:solidFill>
                    <a:srgbClr val="ffffff"/>
                  </a:solidFill>
                </a:uFill>
                <a:latin typeface="Arial"/>
                <a:ea typeface="Arial"/>
              </a:rPr>
              <a:t> nuclei, grazie all’innalzamento da 0,13 a 0,16 del limite ICEF</a:t>
            </a:r>
            <a:endParaRPr b="0" lang="it-IT" sz="1800" spc="-1" strike="noStrike">
              <a:solidFill>
                <a:srgbClr val="000000"/>
              </a:solidFill>
              <a:uFill>
                <a:solidFill>
                  <a:srgbClr val="ffffff"/>
                </a:solidFill>
              </a:uFill>
              <a:latin typeface="Arial"/>
            </a:endParaRPr>
          </a:p>
          <a:p>
            <a:pPr marL="540000" indent="-269640" algn="just">
              <a:lnSpc>
                <a:spcPct val="100000"/>
              </a:lnSpc>
            </a:pPr>
            <a:r>
              <a:rPr b="1" lang="it-IT" sz="2400" spc="-1" strike="noStrike">
                <a:solidFill>
                  <a:srgbClr val="000000"/>
                </a:solidFill>
                <a:uFill>
                  <a:solidFill>
                    <a:srgbClr val="ffffff"/>
                  </a:solidFill>
                </a:uFill>
                <a:latin typeface="Arial"/>
                <a:ea typeface="Arial"/>
              </a:rPr>
              <a:t>+ 1.752</a:t>
            </a:r>
            <a:r>
              <a:rPr b="0" lang="it-IT" sz="2400" spc="-1" strike="noStrike">
                <a:solidFill>
                  <a:srgbClr val="000000"/>
                </a:solidFill>
                <a:uFill>
                  <a:solidFill>
                    <a:srgbClr val="ffffff"/>
                  </a:solidFill>
                </a:uFill>
                <a:latin typeface="Arial"/>
                <a:ea typeface="Arial"/>
              </a:rPr>
              <a:t> nuclei, che in passato non chiedevano il reddito di garanzia pur avendone potenzialmente diritto. Il nuovo strumento universalistico è più inclusivo, più facilmente ottenibile e meno stigmatizzante</a:t>
            </a:r>
            <a:endParaRPr b="0" lang="it-IT" sz="1800" spc="-1" strike="noStrike">
              <a:solidFill>
                <a:srgbClr val="000000"/>
              </a:solidFill>
              <a:uFill>
                <a:solidFill>
                  <a:srgbClr val="ffffff"/>
                </a:solidFill>
              </a:uFill>
              <a:latin typeface="Arial"/>
            </a:endParaRPr>
          </a:p>
          <a:p>
            <a:pPr marL="540000" indent="-269640" algn="just">
              <a:lnSpc>
                <a:spcPct val="100000"/>
              </a:lnSpc>
            </a:pPr>
            <a:r>
              <a:rPr b="0" lang="it-IT" sz="2400" spc="-1" strike="noStrike">
                <a:solidFill>
                  <a:srgbClr val="000000"/>
                </a:solidFill>
                <a:uFill>
                  <a:solidFill>
                    <a:srgbClr val="ffffff"/>
                  </a:solidFill>
                </a:uFill>
                <a:latin typeface="Arial"/>
                <a:ea typeface="Arial"/>
              </a:rPr>
              <a:t>Per effetto del nuovo limite di accesso variabile, i nuclei idonei RG con ICEF compreso tra 0,08 e 0,13 con AUP percepiscono in media 70 € al mese in più</a:t>
            </a: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742680" indent="-283680">
              <a:lnSpc>
                <a:spcPct val="100000"/>
              </a:lnSpc>
            </a:pPr>
            <a:endParaRPr b="0" lang="it-IT" sz="1800" spc="-1" strike="noStrike">
              <a:solidFill>
                <a:srgbClr val="000000"/>
              </a:solidFill>
              <a:uFill>
                <a:solidFill>
                  <a:srgbClr val="ffffff"/>
                </a:solidFill>
              </a:uFill>
              <a:latin typeface="Arial"/>
            </a:endParaRPr>
          </a:p>
        </p:txBody>
      </p:sp>
      <p:sp>
        <p:nvSpPr>
          <p:cNvPr id="176" name="CustomShape 3"/>
          <p:cNvSpPr/>
          <p:nvPr/>
        </p:nvSpPr>
        <p:spPr>
          <a:xfrm>
            <a:off x="647640" y="641520"/>
            <a:ext cx="6132240" cy="118692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I nuovi beneficiari della quota sostegno al reddito</a:t>
            </a:r>
            <a:endParaRPr b="0" lang="it-IT" sz="1800" spc="-1" strike="noStrike">
              <a:solidFill>
                <a:srgbClr val="000000"/>
              </a:solidFill>
              <a:uFill>
                <a:solidFill>
                  <a:srgbClr val="ffffff"/>
                </a:solidFill>
              </a:uFill>
              <a:latin typeface="Arial"/>
            </a:endParaRPr>
          </a:p>
        </p:txBody>
      </p:sp>
      <p:pic>
        <p:nvPicPr>
          <p:cNvPr id="177" name="Picture 6" descr=""/>
          <p:cNvPicPr/>
          <p:nvPr/>
        </p:nvPicPr>
        <p:blipFill>
          <a:blip r:embed="rId1"/>
          <a:stretch/>
        </p:blipFill>
        <p:spPr>
          <a:xfrm>
            <a:off x="7245360" y="457200"/>
            <a:ext cx="1537920" cy="1539000"/>
          </a:xfrm>
          <a:prstGeom prst="rect">
            <a:avLst/>
          </a:prstGeom>
          <a:ln w="9360">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79" name="CustomShape 2"/>
          <p:cNvSpPr/>
          <p:nvPr/>
        </p:nvSpPr>
        <p:spPr>
          <a:xfrm>
            <a:off x="431640" y="172872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algn="just">
              <a:lnSpc>
                <a:spcPct val="100000"/>
              </a:lnSpc>
            </a:pPr>
            <a:r>
              <a:rPr b="0" lang="it-IT" sz="2400" spc="-1" strike="noStrike">
                <a:solidFill>
                  <a:srgbClr val="000000"/>
                </a:solidFill>
                <a:uFill>
                  <a:solidFill>
                    <a:srgbClr val="ffffff"/>
                  </a:solidFill>
                </a:uFill>
                <a:latin typeface="Arial"/>
                <a:ea typeface="Arial"/>
              </a:rPr>
              <a:t>L’erogazione dell’assegno è </a:t>
            </a:r>
            <a:r>
              <a:rPr b="1" lang="it-IT" sz="2400" spc="-1" strike="noStrike">
                <a:solidFill>
                  <a:srgbClr val="000000"/>
                </a:solidFill>
                <a:uFill>
                  <a:solidFill>
                    <a:srgbClr val="ffffff"/>
                  </a:solidFill>
                </a:uFill>
                <a:latin typeface="Arial"/>
                <a:ea typeface="Arial"/>
              </a:rPr>
              <a:t>condizionata</a:t>
            </a:r>
            <a:r>
              <a:rPr b="0" lang="it-IT" sz="2400" spc="-1" strike="noStrike">
                <a:solidFill>
                  <a:srgbClr val="000000"/>
                </a:solidFill>
                <a:uFill>
                  <a:solidFill>
                    <a:srgbClr val="ffffff"/>
                  </a:solidFill>
                </a:uFill>
                <a:latin typeface="Arial"/>
                <a:ea typeface="Arial"/>
              </a:rPr>
              <a:t> all’adozione di comportamenti che aiutino il nucleo ad uscire dalla situazione di difficoltà.</a:t>
            </a:r>
            <a:endParaRPr b="0" lang="it-IT" sz="1800" spc="-1" strike="noStrike">
              <a:solidFill>
                <a:srgbClr val="000000"/>
              </a:solidFill>
              <a:uFill>
                <a:solidFill>
                  <a:srgbClr val="ffffff"/>
                </a:solidFill>
              </a:uFill>
              <a:latin typeface="Arial"/>
            </a:endParaRPr>
          </a:p>
          <a:p>
            <a:pPr marL="343080" indent="-342720" algn="just">
              <a:lnSpc>
                <a:spcPct val="100000"/>
              </a:lnSpc>
              <a:buClr>
                <a:srgbClr val="000000"/>
              </a:buClr>
              <a:buFont typeface="Wingdings" charset="2"/>
              <a:buChar char=""/>
            </a:pPr>
            <a:r>
              <a:rPr b="0" lang="it-IT" sz="2400" spc="-1" strike="noStrike">
                <a:solidFill>
                  <a:srgbClr val="000000"/>
                </a:solidFill>
                <a:uFill>
                  <a:solidFill>
                    <a:srgbClr val="ffffff"/>
                  </a:solidFill>
                </a:uFill>
                <a:latin typeface="Arial"/>
                <a:ea typeface="Arial"/>
              </a:rPr>
              <a:t>In caso di </a:t>
            </a:r>
            <a:r>
              <a:rPr b="1" lang="it-IT" sz="2400" spc="-1" strike="noStrike">
                <a:solidFill>
                  <a:srgbClr val="000000"/>
                </a:solidFill>
                <a:uFill>
                  <a:solidFill>
                    <a:srgbClr val="ffffff"/>
                  </a:solidFill>
                </a:uFill>
                <a:latin typeface="Arial"/>
                <a:ea typeface="Arial"/>
              </a:rPr>
              <a:t>disoccupazione</a:t>
            </a:r>
            <a:r>
              <a:rPr b="0" lang="it-IT" sz="2400" spc="-1" strike="noStrike">
                <a:solidFill>
                  <a:srgbClr val="000000"/>
                </a:solidFill>
                <a:uFill>
                  <a:solidFill>
                    <a:srgbClr val="ffffff"/>
                  </a:solidFill>
                </a:uFill>
                <a:latin typeface="Arial"/>
                <a:ea typeface="Arial"/>
              </a:rPr>
              <a:t> di soggetti idonei al lavoro è necessario rispondere agli adempimenti e alle proposte dei centri per l’impiego</a:t>
            </a:r>
            <a:endParaRPr b="0" lang="it-IT" sz="1800" spc="-1" strike="noStrike">
              <a:solidFill>
                <a:srgbClr val="000000"/>
              </a:solidFill>
              <a:uFill>
                <a:solidFill>
                  <a:srgbClr val="ffffff"/>
                </a:solidFill>
              </a:uFill>
              <a:latin typeface="Arial"/>
            </a:endParaRPr>
          </a:p>
          <a:p>
            <a:pPr marL="343080" indent="-342720" algn="just">
              <a:lnSpc>
                <a:spcPct val="100000"/>
              </a:lnSpc>
              <a:buClr>
                <a:srgbClr val="000000"/>
              </a:buClr>
              <a:buFont typeface="Wingdings" charset="2"/>
              <a:buChar char=""/>
            </a:pPr>
            <a:r>
              <a:rPr b="0" lang="it-IT" sz="2400" spc="-1" strike="noStrike">
                <a:solidFill>
                  <a:srgbClr val="000000"/>
                </a:solidFill>
                <a:uFill>
                  <a:solidFill>
                    <a:srgbClr val="ffffff"/>
                  </a:solidFill>
                </a:uFill>
                <a:latin typeface="Arial"/>
                <a:ea typeface="Arial"/>
              </a:rPr>
              <a:t>In caso di </a:t>
            </a:r>
            <a:r>
              <a:rPr b="1" lang="it-IT" sz="2400" spc="-1" strike="noStrike">
                <a:solidFill>
                  <a:srgbClr val="000000"/>
                </a:solidFill>
                <a:uFill>
                  <a:solidFill>
                    <a:srgbClr val="ffffff"/>
                  </a:solidFill>
                </a:uFill>
                <a:latin typeface="Arial"/>
                <a:ea typeface="Arial"/>
              </a:rPr>
              <a:t>problematiche sociali complesse</a:t>
            </a:r>
            <a:r>
              <a:rPr b="0" lang="it-IT" sz="2400" spc="-1" strike="noStrike">
                <a:solidFill>
                  <a:srgbClr val="000000"/>
                </a:solidFill>
                <a:uFill>
                  <a:solidFill>
                    <a:srgbClr val="ffffff"/>
                  </a:solidFill>
                </a:uFill>
                <a:latin typeface="Arial"/>
                <a:ea typeface="Arial"/>
              </a:rPr>
              <a:t> vi è l’obbligo di aderire ad un progetto sociale che richiede di intraprendere un percorso guidato dai servizi sociali</a:t>
            </a:r>
            <a:endParaRPr b="0" lang="it-IT" sz="1800" spc="-1" strike="noStrike">
              <a:solidFill>
                <a:srgbClr val="000000"/>
              </a:solidFill>
              <a:uFill>
                <a:solidFill>
                  <a:srgbClr val="ffffff"/>
                </a:solidFill>
              </a:uFill>
              <a:latin typeface="Arial"/>
            </a:endParaRPr>
          </a:p>
          <a:p>
            <a:pPr algn="just">
              <a:lnSpc>
                <a:spcPct val="100000"/>
              </a:lnSpc>
            </a:pPr>
            <a:r>
              <a:rPr b="0" lang="it-IT" sz="2400" spc="-1" strike="noStrike">
                <a:solidFill>
                  <a:srgbClr val="000000"/>
                </a:solidFill>
                <a:uFill>
                  <a:solidFill>
                    <a:srgbClr val="ffffff"/>
                  </a:solidFill>
                </a:uFill>
                <a:latin typeface="Arial"/>
                <a:ea typeface="Arial"/>
              </a:rPr>
              <a:t>Le regole dell’assegno contrastano l’assistenzialismo: </a:t>
            </a:r>
            <a:r>
              <a:rPr b="1" lang="it-IT" sz="2800" spc="-1" strike="noStrike">
                <a:solidFill>
                  <a:srgbClr val="000000"/>
                </a:solidFill>
                <a:uFill>
                  <a:solidFill>
                    <a:srgbClr val="ffffff"/>
                  </a:solidFill>
                </a:uFill>
                <a:latin typeface="Arial"/>
                <a:ea typeface="Arial"/>
              </a:rPr>
              <a:t>770</a:t>
            </a:r>
            <a:r>
              <a:rPr b="0" lang="it-IT" sz="2000" spc="-1" strike="noStrike">
                <a:solidFill>
                  <a:srgbClr val="000000"/>
                </a:solidFill>
                <a:uFill>
                  <a:solidFill>
                    <a:srgbClr val="ffffff"/>
                  </a:solidFill>
                </a:uFill>
                <a:latin typeface="Arial"/>
                <a:ea typeface="Arial"/>
              </a:rPr>
              <a:t> </a:t>
            </a:r>
            <a:r>
              <a:rPr b="0" lang="it-IT" sz="2400" spc="-1" strike="noStrike">
                <a:solidFill>
                  <a:srgbClr val="000000"/>
                </a:solidFill>
                <a:uFill>
                  <a:solidFill>
                    <a:srgbClr val="ffffff"/>
                  </a:solidFill>
                </a:uFill>
                <a:latin typeface="Arial"/>
                <a:ea typeface="Arial"/>
              </a:rPr>
              <a:t>nuclei potenzialmente idonei hanno volontariamente deciso di non usufruire della quota di sostegno al reddito.</a:t>
            </a:r>
            <a:endParaRPr b="0" lang="it-IT" sz="1800" spc="-1" strike="noStrike">
              <a:solidFill>
                <a:srgbClr val="000000"/>
              </a:solidFill>
              <a:uFill>
                <a:solidFill>
                  <a:srgbClr val="ffffff"/>
                </a:solidFill>
              </a:uFill>
              <a:latin typeface="Arial"/>
            </a:endParaRPr>
          </a:p>
          <a:p>
            <a:pPr algn="just">
              <a:lnSpc>
                <a:spcPct val="100000"/>
              </a:lnSpc>
            </a:pPr>
            <a:r>
              <a:rPr b="0" lang="it-IT" sz="2400" spc="-1" strike="noStrike">
                <a:solidFill>
                  <a:srgbClr val="000000"/>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742680" indent="-283680">
              <a:lnSpc>
                <a:spcPct val="100000"/>
              </a:lnSpc>
            </a:pPr>
            <a:endParaRPr b="0" lang="it-IT" sz="1800" spc="-1" strike="noStrike">
              <a:solidFill>
                <a:srgbClr val="000000"/>
              </a:solidFill>
              <a:uFill>
                <a:solidFill>
                  <a:srgbClr val="ffffff"/>
                </a:solidFill>
              </a:uFill>
              <a:latin typeface="Arial"/>
            </a:endParaRPr>
          </a:p>
        </p:txBody>
      </p:sp>
      <p:sp>
        <p:nvSpPr>
          <p:cNvPr id="180" name="CustomShape 3"/>
          <p:cNvSpPr/>
          <p:nvPr/>
        </p:nvSpPr>
        <p:spPr>
          <a:xfrm>
            <a:off x="431640" y="720720"/>
            <a:ext cx="7057080" cy="63900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Assegno unico = diritti e doveri</a:t>
            </a:r>
            <a:endParaRPr b="0" lang="it-IT" sz="1800" spc="-1" strike="noStrike">
              <a:solidFill>
                <a:srgbClr val="000000"/>
              </a:solidFill>
              <a:uFill>
                <a:solidFill>
                  <a:srgbClr val="ffffff"/>
                </a:solidFill>
              </a:uFill>
              <a:latin typeface="Arial"/>
            </a:endParaRPr>
          </a:p>
        </p:txBody>
      </p:sp>
      <p:pic>
        <p:nvPicPr>
          <p:cNvPr id="181" name="Picture 2" descr=""/>
          <p:cNvPicPr/>
          <p:nvPr/>
        </p:nvPicPr>
        <p:blipFill>
          <a:blip r:embed="rId1"/>
          <a:stretch/>
        </p:blipFill>
        <p:spPr>
          <a:xfrm>
            <a:off x="7167240" y="520560"/>
            <a:ext cx="1827360" cy="1144080"/>
          </a:xfrm>
          <a:prstGeom prst="rect">
            <a:avLst/>
          </a:prstGeom>
          <a:ln w="9360">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83" name="CustomShape 2"/>
          <p:cNvSpPr/>
          <p:nvPr/>
        </p:nvSpPr>
        <p:spPr>
          <a:xfrm>
            <a:off x="330480" y="2843280"/>
            <a:ext cx="8570880" cy="336996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marL="270000" indent="-269640" algn="just">
              <a:lnSpc>
                <a:spcPct val="100000"/>
              </a:lnSpc>
            </a:pPr>
            <a:r>
              <a:rPr b="0" lang="it-IT" sz="2400" spc="-1" strike="noStrike">
                <a:solidFill>
                  <a:srgbClr val="000000"/>
                </a:solidFill>
                <a:uFill>
                  <a:solidFill>
                    <a:srgbClr val="ffffff"/>
                  </a:solidFill>
                </a:uFill>
                <a:latin typeface="Arial"/>
              </a:rPr>
              <a:t>Il </a:t>
            </a:r>
            <a:r>
              <a:rPr b="1" lang="it-IT" sz="2400" spc="-1" strike="noStrike">
                <a:solidFill>
                  <a:srgbClr val="000000"/>
                </a:solidFill>
                <a:uFill>
                  <a:solidFill>
                    <a:srgbClr val="ffffff"/>
                  </a:solidFill>
                </a:uFill>
                <a:latin typeface="Arial"/>
              </a:rPr>
              <a:t>75%</a:t>
            </a:r>
            <a:r>
              <a:rPr b="0" lang="it-IT" sz="2400" spc="-1" strike="noStrike">
                <a:solidFill>
                  <a:srgbClr val="000000"/>
                </a:solidFill>
                <a:uFill>
                  <a:solidFill>
                    <a:srgbClr val="ffffff"/>
                  </a:solidFill>
                </a:uFill>
                <a:latin typeface="Arial"/>
              </a:rPr>
              <a:t> (</a:t>
            </a:r>
            <a:r>
              <a:rPr b="1" lang="it-IT" sz="2400" spc="-1" strike="noStrike">
                <a:solidFill>
                  <a:srgbClr val="000000"/>
                </a:solidFill>
                <a:uFill>
                  <a:solidFill>
                    <a:srgbClr val="ffffff"/>
                  </a:solidFill>
                </a:uFill>
                <a:latin typeface="Arial"/>
              </a:rPr>
              <a:t>6.890)</a:t>
            </a:r>
            <a:r>
              <a:rPr b="0" lang="it-IT" sz="2400" spc="-1" strike="noStrike">
                <a:solidFill>
                  <a:srgbClr val="000000"/>
                </a:solidFill>
                <a:uFill>
                  <a:solidFill>
                    <a:srgbClr val="ffffff"/>
                  </a:solidFill>
                </a:uFill>
                <a:latin typeface="Arial"/>
              </a:rPr>
              <a:t> dei beneficiari della quota A) del sostegno del reddito, idonei al lavoro,  </a:t>
            </a:r>
            <a:r>
              <a:rPr b="1" lang="it-IT" sz="2400" spc="-1" strike="noStrike">
                <a:solidFill>
                  <a:srgbClr val="000000"/>
                </a:solidFill>
                <a:uFill>
                  <a:solidFill>
                    <a:srgbClr val="ffffff"/>
                  </a:solidFill>
                </a:uFill>
                <a:latin typeface="Arial"/>
              </a:rPr>
              <a:t>sono già stati presi in carico</a:t>
            </a:r>
            <a:r>
              <a:rPr b="0" lang="it-IT" sz="2400" spc="-1" strike="noStrike">
                <a:solidFill>
                  <a:srgbClr val="000000"/>
                </a:solidFill>
                <a:uFill>
                  <a:solidFill>
                    <a:srgbClr val="ffffff"/>
                  </a:solidFill>
                </a:uFill>
                <a:latin typeface="Arial"/>
              </a:rPr>
              <a:t> dai Centri per l’impiego, hanno sottoscritto il Patto di servizio personalizzato e attivato servizi mirati per la ricollocazione.</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400" spc="-1" strike="noStrike">
                <a:solidFill>
                  <a:srgbClr val="000000"/>
                </a:solidFill>
                <a:uFill>
                  <a:solidFill>
                    <a:srgbClr val="ffffff"/>
                  </a:solidFill>
                </a:uFill>
                <a:latin typeface="Arial"/>
              </a:rPr>
              <a:t>Tutti i  percettori dell’AUP sono stati avviati ai servizi per l’impiego (</a:t>
            </a:r>
            <a:r>
              <a:rPr b="1" lang="it-IT" sz="2400" spc="-1" strike="noStrike">
                <a:solidFill>
                  <a:srgbClr val="000000"/>
                </a:solidFill>
                <a:uFill>
                  <a:solidFill>
                    <a:srgbClr val="ffffff"/>
                  </a:solidFill>
                </a:uFill>
                <a:latin typeface="Arial"/>
              </a:rPr>
              <a:t>orientamento, formazione, accompagnamento al lavoro</a:t>
            </a:r>
            <a:r>
              <a:rPr b="0" lang="it-IT" sz="2400" spc="-1" strike="noStrike">
                <a:solidFill>
                  <a:srgbClr val="000000"/>
                </a:solidFill>
                <a:uFill>
                  <a:solidFill>
                    <a:srgbClr val="ffffff"/>
                  </a:solidFill>
                </a:uFill>
                <a:latin typeface="Arial"/>
              </a:rPr>
              <a:t>) e accompagnati nella ricerca attiva del lavoro.</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400" spc="-1" strike="noStrike">
                <a:solidFill>
                  <a:srgbClr val="000000"/>
                </a:solidFill>
                <a:uFill>
                  <a:solidFill>
                    <a:srgbClr val="ffffff"/>
                  </a:solidFill>
                </a:uFill>
                <a:latin typeface="Arial"/>
              </a:rPr>
              <a:t>In generale, circa  un terzo delle persone disoccupate hanno già trovato lavoro.</a:t>
            </a: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p:txBody>
      </p:sp>
      <p:sp>
        <p:nvSpPr>
          <p:cNvPr id="184" name="CustomShape 3"/>
          <p:cNvSpPr/>
          <p:nvPr/>
        </p:nvSpPr>
        <p:spPr>
          <a:xfrm>
            <a:off x="647640" y="720720"/>
            <a:ext cx="6508440" cy="173628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L’azione dei centri per l’impiego per la quota a sostegno del reddito</a:t>
            </a:r>
            <a:endParaRPr b="0" lang="it-IT" sz="1800" spc="-1" strike="noStrike">
              <a:solidFill>
                <a:srgbClr val="000000"/>
              </a:solidFill>
              <a:uFill>
                <a:solidFill>
                  <a:srgbClr val="ffffff"/>
                </a:solidFill>
              </a:uFill>
              <a:latin typeface="Arial"/>
            </a:endParaRPr>
          </a:p>
        </p:txBody>
      </p:sp>
      <p:pic>
        <p:nvPicPr>
          <p:cNvPr id="185" name="Picture 2" descr=""/>
          <p:cNvPicPr/>
          <p:nvPr/>
        </p:nvPicPr>
        <p:blipFill>
          <a:blip r:embed="rId1"/>
          <a:stretch/>
        </p:blipFill>
        <p:spPr>
          <a:xfrm>
            <a:off x="6930000" y="747000"/>
            <a:ext cx="1746000" cy="1685520"/>
          </a:xfrm>
          <a:prstGeom prst="rect">
            <a:avLst/>
          </a:prstGeom>
          <a:ln w="9360">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87" name="CustomShape 2"/>
          <p:cNvSpPr/>
          <p:nvPr/>
        </p:nvSpPr>
        <p:spPr>
          <a:xfrm>
            <a:off x="457200" y="2567160"/>
            <a:ext cx="8208720" cy="32396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r>
              <a:rPr b="1" lang="it-IT" sz="2800" spc="-1" strike="noStrike">
                <a:solidFill>
                  <a:srgbClr val="000000"/>
                </a:solidFill>
                <a:uFill>
                  <a:solidFill>
                    <a:srgbClr val="ffffff"/>
                  </a:solidFill>
                </a:uFill>
                <a:latin typeface="Arial"/>
              </a:rPr>
              <a:t>963</a:t>
            </a:r>
            <a:r>
              <a:rPr b="0" lang="it-IT" sz="2000" spc="-1" strike="noStrike">
                <a:solidFill>
                  <a:srgbClr val="000000"/>
                </a:solidFill>
                <a:uFill>
                  <a:solidFill>
                    <a:srgbClr val="ffffff"/>
                  </a:solidFill>
                </a:uFill>
                <a:latin typeface="Arial"/>
              </a:rPr>
              <a:t> </a:t>
            </a:r>
            <a:r>
              <a:rPr b="0" lang="it-IT" sz="2400" spc="-1" strike="noStrike">
                <a:solidFill>
                  <a:srgbClr val="000000"/>
                </a:solidFill>
                <a:uFill>
                  <a:solidFill>
                    <a:srgbClr val="ffffff"/>
                  </a:solidFill>
                </a:uFill>
                <a:latin typeface="Arial"/>
              </a:rPr>
              <a:t>nuclei familiari </a:t>
            </a:r>
            <a:r>
              <a:rPr b="0" lang="it-IT" sz="2400" spc="-1" strike="noStrike" u="sng">
                <a:solidFill>
                  <a:srgbClr val="000000"/>
                </a:solidFill>
                <a:uFill>
                  <a:solidFill>
                    <a:srgbClr val="ffffff"/>
                  </a:solidFill>
                </a:uFill>
                <a:latin typeface="Arial"/>
              </a:rPr>
              <a:t>hanno aderito</a:t>
            </a:r>
            <a:r>
              <a:rPr b="0" lang="it-IT" sz="2400" spc="-1" strike="noStrike">
                <a:solidFill>
                  <a:srgbClr val="000000"/>
                </a:solidFill>
                <a:uFill>
                  <a:solidFill>
                    <a:srgbClr val="ffffff"/>
                  </a:solidFill>
                </a:uFill>
                <a:latin typeface="Arial"/>
              </a:rPr>
              <a:t> ad un progetto sociale, per un sostegno di € 3.900.000, quasi il doppio del precedente reddito di garanzia sociale.</a:t>
            </a:r>
            <a:endParaRPr b="0" lang="it-IT" sz="1800" spc="-1" strike="noStrike">
              <a:solidFill>
                <a:srgbClr val="000000"/>
              </a:solidFill>
              <a:uFill>
                <a:solidFill>
                  <a:srgbClr val="ffffff"/>
                </a:solidFill>
              </a:uFill>
              <a:latin typeface="Arial"/>
            </a:endParaRPr>
          </a:p>
          <a:p>
            <a:pPr marL="270000" indent="-269640" algn="just">
              <a:lnSpc>
                <a:spcPct val="100000"/>
              </a:lnSpc>
            </a:pPr>
            <a:r>
              <a:rPr b="1" lang="it-IT" sz="2800" spc="-1" strike="noStrike">
                <a:solidFill>
                  <a:srgbClr val="000000"/>
                </a:solidFill>
                <a:uFill>
                  <a:solidFill>
                    <a:srgbClr val="ffffff"/>
                  </a:solidFill>
                </a:uFill>
                <a:latin typeface="Arial"/>
              </a:rPr>
              <a:t>466</a:t>
            </a:r>
            <a:r>
              <a:rPr b="0" lang="it-IT" sz="2000" spc="-1" strike="noStrike">
                <a:solidFill>
                  <a:srgbClr val="000000"/>
                </a:solidFill>
                <a:uFill>
                  <a:solidFill>
                    <a:srgbClr val="ffffff"/>
                  </a:solidFill>
                </a:uFill>
                <a:latin typeface="Arial"/>
              </a:rPr>
              <a:t> </a:t>
            </a:r>
            <a:r>
              <a:rPr b="0" lang="it-IT" sz="2400" spc="-1" strike="noStrike">
                <a:solidFill>
                  <a:srgbClr val="000000"/>
                </a:solidFill>
                <a:uFill>
                  <a:solidFill>
                    <a:srgbClr val="ffffff"/>
                  </a:solidFill>
                </a:uFill>
                <a:latin typeface="Arial"/>
              </a:rPr>
              <a:t>casi sociali </a:t>
            </a:r>
            <a:r>
              <a:rPr b="0" lang="it-IT" sz="2400" spc="-1" strike="noStrike" u="sng">
                <a:solidFill>
                  <a:srgbClr val="000000"/>
                </a:solidFill>
                <a:uFill>
                  <a:solidFill>
                    <a:srgbClr val="ffffff"/>
                  </a:solidFill>
                </a:uFill>
                <a:latin typeface="Arial"/>
              </a:rPr>
              <a:t>non hanno aderito</a:t>
            </a:r>
            <a:r>
              <a:rPr b="0" lang="it-IT" sz="2400" spc="-1" strike="noStrike">
                <a:solidFill>
                  <a:srgbClr val="000000"/>
                </a:solidFill>
                <a:uFill>
                  <a:solidFill>
                    <a:srgbClr val="ffffff"/>
                  </a:solidFill>
                </a:uFill>
                <a:latin typeface="Arial"/>
              </a:rPr>
              <a:t> al progetto sociale, perdendo quindi la quota di sostegno al reddito.</a:t>
            </a: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741240" indent="-282240">
              <a:lnSpc>
                <a:spcPct val="100000"/>
              </a:lnSpc>
            </a:pPr>
            <a:endParaRPr b="0" lang="it-IT" sz="1800" spc="-1" strike="noStrike">
              <a:solidFill>
                <a:srgbClr val="000000"/>
              </a:solidFill>
              <a:uFill>
                <a:solidFill>
                  <a:srgbClr val="ffffff"/>
                </a:solidFill>
              </a:uFill>
              <a:latin typeface="Arial"/>
            </a:endParaRPr>
          </a:p>
        </p:txBody>
      </p:sp>
      <p:sp>
        <p:nvSpPr>
          <p:cNvPr id="188" name="CustomShape 3"/>
          <p:cNvSpPr/>
          <p:nvPr/>
        </p:nvSpPr>
        <p:spPr>
          <a:xfrm>
            <a:off x="457200" y="720720"/>
            <a:ext cx="5760720" cy="228492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L’attività dei servizi sociali nell’ambito della quota a sostegno del reddito</a:t>
            </a:r>
            <a:endParaRPr b="0" lang="it-IT" sz="1800" spc="-1" strike="noStrike">
              <a:solidFill>
                <a:srgbClr val="000000"/>
              </a:solidFill>
              <a:uFill>
                <a:solidFill>
                  <a:srgbClr val="ffffff"/>
                </a:solidFill>
              </a:uFill>
              <a:latin typeface="Arial"/>
            </a:endParaRPr>
          </a:p>
        </p:txBody>
      </p:sp>
      <p:pic>
        <p:nvPicPr>
          <p:cNvPr id="189" name="Picture 2" descr=""/>
          <p:cNvPicPr/>
          <p:nvPr/>
        </p:nvPicPr>
        <p:blipFill>
          <a:blip r:embed="rId1"/>
          <a:stretch/>
        </p:blipFill>
        <p:spPr>
          <a:xfrm>
            <a:off x="6566400" y="767520"/>
            <a:ext cx="2351880" cy="1429920"/>
          </a:xfrm>
          <a:prstGeom prst="rect">
            <a:avLst/>
          </a:prstGeom>
          <a:ln w="9360">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91" name="CustomShape 2"/>
          <p:cNvSpPr/>
          <p:nvPr/>
        </p:nvSpPr>
        <p:spPr>
          <a:xfrm>
            <a:off x="431640" y="172872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p:txBody>
      </p:sp>
      <p:sp>
        <p:nvSpPr>
          <p:cNvPr id="192" name="CustomShape 3"/>
          <p:cNvSpPr/>
          <p:nvPr/>
        </p:nvSpPr>
        <p:spPr>
          <a:xfrm>
            <a:off x="647640" y="720720"/>
            <a:ext cx="5805000" cy="118764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Situazione misura statale di contrasto alla povertà</a:t>
            </a:r>
            <a:endParaRPr b="0" lang="it-IT" sz="1800" spc="-1" strike="noStrike">
              <a:solidFill>
                <a:srgbClr val="000000"/>
              </a:solidFill>
              <a:uFill>
                <a:solidFill>
                  <a:srgbClr val="ffffff"/>
                </a:solidFill>
              </a:uFill>
              <a:latin typeface="Arial"/>
            </a:endParaRPr>
          </a:p>
        </p:txBody>
      </p:sp>
      <p:graphicFrame>
        <p:nvGraphicFramePr>
          <p:cNvPr id="193" name="Table 4"/>
          <p:cNvGraphicFramePr/>
          <p:nvPr/>
        </p:nvGraphicFramePr>
        <p:xfrm>
          <a:off x="457200" y="2903400"/>
          <a:ext cx="8229240" cy="2487600"/>
        </p:xfrm>
        <a:graphic>
          <a:graphicData uri="http://schemas.openxmlformats.org/drawingml/2006/table">
            <a:tbl>
              <a:tblPr/>
              <a:tblGrid>
                <a:gridCol w="5562000"/>
                <a:gridCol w="1333440"/>
                <a:gridCol w="1333800"/>
              </a:tblGrid>
              <a:tr h="497520">
                <a:tc gridSpan="3">
                  <a:txBody>
                    <a:bodyPr/>
                    <a:p>
                      <a:pPr algn="ctr">
                        <a:lnSpc>
                          <a:spcPct val="100000"/>
                        </a:lnSpc>
                      </a:pPr>
                      <a:r>
                        <a:rPr b="1" lang="it-IT" sz="2800" spc="-1" strike="noStrike">
                          <a:solidFill>
                            <a:srgbClr val="ffffff"/>
                          </a:solidFill>
                          <a:uFill>
                            <a:solidFill>
                              <a:srgbClr val="ffffff"/>
                            </a:solidFill>
                          </a:uFill>
                          <a:latin typeface="Calibri"/>
                        </a:rPr>
                        <a:t>Situazione Reddito di Inclusione (REI) in Trentino</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c hMerge="1">
                  <a:tcPr>
                    <a:solidFill>
                      <a:srgbClr val="729fcf"/>
                    </a:solidFill>
                  </a:tcPr>
                </a:tc>
                <a:tc hMerge="1">
                  <a:tcPr>
                    <a:solidFill>
                      <a:srgbClr val="729fcf"/>
                    </a:solidFill>
                  </a:tcPr>
                </a:tc>
              </a:tr>
              <a:tr h="497520">
                <a:tc>
                  <a:txBody>
                    <a:bodyPr/>
                    <a:p>
                      <a:pPr>
                        <a:lnSpc>
                          <a:spcPct val="100000"/>
                        </a:lnSpc>
                      </a:pPr>
                      <a:r>
                        <a:rPr b="0" lang="it-IT" sz="2200" spc="-1" strike="noStrike">
                          <a:solidFill>
                            <a:srgbClr val="000000"/>
                          </a:solidFill>
                          <a:uFill>
                            <a:solidFill>
                              <a:srgbClr val="ffffff"/>
                            </a:solidFill>
                          </a:uFill>
                          <a:latin typeface="Calibri"/>
                        </a:rPr>
                        <a:t>Domande idonee</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p>
                      <a:pPr algn="r">
                        <a:lnSpc>
                          <a:spcPct val="100000"/>
                        </a:lnSpc>
                      </a:pPr>
                      <a:r>
                        <a:rPr b="0" lang="it-IT" sz="2200" spc="-1" strike="noStrike">
                          <a:solidFill>
                            <a:srgbClr val="000000"/>
                          </a:solidFill>
                          <a:uFill>
                            <a:solidFill>
                              <a:srgbClr val="ffffff"/>
                            </a:solidFill>
                          </a:uFill>
                          <a:latin typeface="Calibri"/>
                        </a:rPr>
                        <a:t>       </a:t>
                      </a:r>
                      <a:r>
                        <a:rPr b="0" lang="it-IT" sz="2200" spc="-1" strike="noStrike">
                          <a:solidFill>
                            <a:srgbClr val="000000"/>
                          </a:solidFill>
                          <a:uFill>
                            <a:solidFill>
                              <a:srgbClr val="ffffff"/>
                            </a:solidFill>
                          </a:uFill>
                          <a:latin typeface="Calibri"/>
                        </a:rPr>
                        <a:t>310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p>
                      <a:pPr algn="r">
                        <a:lnSpc>
                          <a:spcPct val="100000"/>
                        </a:lnSpc>
                      </a:pPr>
                      <a:r>
                        <a:rPr b="0" lang="it-IT" sz="2200" spc="-1" strike="noStrike">
                          <a:solidFill>
                            <a:srgbClr val="000000"/>
                          </a:solidFill>
                          <a:uFill>
                            <a:solidFill>
                              <a:srgbClr val="ffffff"/>
                            </a:solidFill>
                          </a:uFill>
                          <a:latin typeface="Calibri"/>
                        </a:rPr>
                        <a:t>16%</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r>
              <a:tr h="497520">
                <a:tc>
                  <a:txBody>
                    <a:bodyPr/>
                    <a:p>
                      <a:pPr>
                        <a:lnSpc>
                          <a:spcPct val="100000"/>
                        </a:lnSpc>
                      </a:pPr>
                      <a:r>
                        <a:rPr b="0" lang="it-IT" sz="2200" spc="-1" strike="noStrike">
                          <a:solidFill>
                            <a:srgbClr val="000000"/>
                          </a:solidFill>
                          <a:uFill>
                            <a:solidFill>
                              <a:srgbClr val="ffffff"/>
                            </a:solidFill>
                          </a:uFill>
                          <a:latin typeface="Calibri"/>
                        </a:rPr>
                        <a:t>Domande respinte</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p>
                      <a:pPr algn="r">
                        <a:lnSpc>
                          <a:spcPct val="100000"/>
                        </a:lnSpc>
                      </a:pPr>
                      <a:r>
                        <a:rPr b="0" lang="it-IT" sz="2200" spc="-1" strike="noStrike">
                          <a:solidFill>
                            <a:srgbClr val="000000"/>
                          </a:solidFill>
                          <a:uFill>
                            <a:solidFill>
                              <a:srgbClr val="ffffff"/>
                            </a:solidFill>
                          </a:uFill>
                          <a:latin typeface="Calibri"/>
                        </a:rPr>
                        <a:t>933</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p>
                      <a:pPr algn="r">
                        <a:lnSpc>
                          <a:spcPct val="100000"/>
                        </a:lnSpc>
                      </a:pPr>
                      <a:r>
                        <a:rPr b="0" lang="it-IT" sz="2200" spc="-1" strike="noStrike">
                          <a:solidFill>
                            <a:srgbClr val="000000"/>
                          </a:solidFill>
                          <a:uFill>
                            <a:solidFill>
                              <a:srgbClr val="ffffff"/>
                            </a:solidFill>
                          </a:uFill>
                          <a:latin typeface="Calibri"/>
                        </a:rPr>
                        <a:t>48%</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497520">
                <a:tc>
                  <a:txBody>
                    <a:bodyPr/>
                    <a:p>
                      <a:pPr>
                        <a:lnSpc>
                          <a:spcPct val="100000"/>
                        </a:lnSpc>
                      </a:pPr>
                      <a:r>
                        <a:rPr b="0" lang="it-IT" sz="2200" spc="-1" strike="noStrike">
                          <a:solidFill>
                            <a:srgbClr val="000000"/>
                          </a:solidFill>
                          <a:uFill>
                            <a:solidFill>
                              <a:srgbClr val="ffffff"/>
                            </a:solidFill>
                          </a:uFill>
                          <a:latin typeface="Calibri"/>
                        </a:rPr>
                        <a:t>Domande in elaborazione presso INPS</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p>
                      <a:pPr algn="r">
                        <a:lnSpc>
                          <a:spcPct val="100000"/>
                        </a:lnSpc>
                      </a:pPr>
                      <a:r>
                        <a:rPr b="0" lang="it-IT" sz="2200" spc="-1" strike="noStrike">
                          <a:solidFill>
                            <a:srgbClr val="000000"/>
                          </a:solidFill>
                          <a:uFill>
                            <a:solidFill>
                              <a:srgbClr val="ffffff"/>
                            </a:solidFill>
                          </a:uFill>
                          <a:latin typeface="Calibri"/>
                        </a:rPr>
                        <a:t>682</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p>
                      <a:pPr algn="r">
                        <a:lnSpc>
                          <a:spcPct val="100000"/>
                        </a:lnSpc>
                      </a:pPr>
                      <a:r>
                        <a:rPr b="0" lang="it-IT" sz="2200" spc="-1" strike="noStrike">
                          <a:solidFill>
                            <a:srgbClr val="000000"/>
                          </a:solidFill>
                          <a:uFill>
                            <a:solidFill>
                              <a:srgbClr val="ffffff"/>
                            </a:solidFill>
                          </a:uFill>
                          <a:latin typeface="Calibri"/>
                        </a:rPr>
                        <a:t>35%</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r>
              <a:tr h="497880">
                <a:tc>
                  <a:txBody>
                    <a:bodyPr/>
                    <a:p>
                      <a:pPr algn="ctr">
                        <a:lnSpc>
                          <a:spcPct val="100000"/>
                        </a:lnSpc>
                      </a:pPr>
                      <a:r>
                        <a:rPr b="1" lang="it-IT" sz="2200" spc="-1" strike="noStrike">
                          <a:solidFill>
                            <a:srgbClr val="000000"/>
                          </a:solidFill>
                          <a:uFill>
                            <a:solidFill>
                              <a:srgbClr val="ffffff"/>
                            </a:solidFill>
                          </a:uFill>
                          <a:latin typeface="Calibri"/>
                        </a:rPr>
                        <a:t>Totale</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p>
                      <a:pPr algn="r">
                        <a:lnSpc>
                          <a:spcPct val="100000"/>
                        </a:lnSpc>
                      </a:pPr>
                      <a:r>
                        <a:rPr b="1" lang="it-IT" sz="2200" spc="-1" strike="noStrike">
                          <a:solidFill>
                            <a:srgbClr val="000000"/>
                          </a:solidFill>
                          <a:uFill>
                            <a:solidFill>
                              <a:srgbClr val="ffffff"/>
                            </a:solidFill>
                          </a:uFill>
                          <a:latin typeface="Calibri"/>
                        </a:rPr>
                        <a:t>1.925</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p>
                      <a:pPr algn="r">
                        <a:lnSpc>
                          <a:spcPct val="100000"/>
                        </a:lnSpc>
                      </a:pPr>
                      <a:r>
                        <a:rPr b="1" lang="it-IT" sz="2200" spc="-1" strike="noStrike">
                          <a:solidFill>
                            <a:srgbClr val="000000"/>
                          </a:solidFill>
                          <a:uFill>
                            <a:solidFill>
                              <a:srgbClr val="ffffff"/>
                            </a:solidFill>
                          </a:uFill>
                          <a:latin typeface="Calibri"/>
                        </a:rPr>
                        <a:t>100%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pic>
        <p:nvPicPr>
          <p:cNvPr id="194" name="Picture 2" descr=""/>
          <p:cNvPicPr/>
          <p:nvPr/>
        </p:nvPicPr>
        <p:blipFill>
          <a:blip r:embed="rId1"/>
          <a:stretch/>
        </p:blipFill>
        <p:spPr>
          <a:xfrm>
            <a:off x="6643800" y="803880"/>
            <a:ext cx="2079360" cy="1371240"/>
          </a:xfrm>
          <a:prstGeom prst="rect">
            <a:avLst/>
          </a:prstGeom>
          <a:ln w="9360">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96" name="CustomShape 2"/>
          <p:cNvSpPr/>
          <p:nvPr/>
        </p:nvSpPr>
        <p:spPr>
          <a:xfrm>
            <a:off x="431640" y="172872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p:txBody>
      </p:sp>
      <p:sp>
        <p:nvSpPr>
          <p:cNvPr id="197" name="CustomShape 3"/>
          <p:cNvSpPr/>
          <p:nvPr/>
        </p:nvSpPr>
        <p:spPr>
          <a:xfrm>
            <a:off x="647640" y="720720"/>
            <a:ext cx="7919640" cy="639000"/>
          </a:xfrm>
          <a:prstGeom prst="rect">
            <a:avLst/>
          </a:prstGeom>
          <a:noFill/>
          <a:ln w="9360">
            <a:noFill/>
          </a:ln>
        </p:spPr>
        <p:style>
          <a:lnRef idx="0"/>
          <a:fillRef idx="0"/>
          <a:effectRef idx="0"/>
          <a:fontRef idx="minor"/>
        </p:style>
        <p:txBody>
          <a:bodyPr lIns="90000" rIns="90000" tIns="45000" bIns="45000"/>
          <a:p>
            <a:pPr algn="ctr">
              <a:lnSpc>
                <a:spcPct val="100000"/>
              </a:lnSpc>
            </a:pPr>
            <a:r>
              <a:rPr b="1" lang="it-IT" sz="3600" spc="-1" strike="noStrike">
                <a:solidFill>
                  <a:srgbClr val="5b9bd5"/>
                </a:solidFill>
                <a:uFill>
                  <a:solidFill>
                    <a:srgbClr val="ffffff"/>
                  </a:solidFill>
                </a:uFill>
                <a:latin typeface="Arial"/>
              </a:rPr>
              <a:t>Confronto AUP e REI</a:t>
            </a:r>
            <a:endParaRPr b="0" lang="it-IT" sz="1800" spc="-1" strike="noStrike">
              <a:solidFill>
                <a:srgbClr val="000000"/>
              </a:solidFill>
              <a:uFill>
                <a:solidFill>
                  <a:srgbClr val="ffffff"/>
                </a:solidFill>
              </a:uFill>
              <a:latin typeface="Arial"/>
            </a:endParaRPr>
          </a:p>
        </p:txBody>
      </p:sp>
      <p:graphicFrame>
        <p:nvGraphicFramePr>
          <p:cNvPr id="198" name="Table 4"/>
          <p:cNvGraphicFramePr/>
          <p:nvPr/>
        </p:nvGraphicFramePr>
        <p:xfrm>
          <a:off x="731520" y="1643040"/>
          <a:ext cx="7741440" cy="2211120"/>
        </p:xfrm>
        <a:graphic>
          <a:graphicData uri="http://schemas.openxmlformats.org/drawingml/2006/table">
            <a:tbl>
              <a:tblPr/>
              <a:tblGrid>
                <a:gridCol w="2578680"/>
                <a:gridCol w="2578680"/>
                <a:gridCol w="2584080"/>
              </a:tblGrid>
              <a:tr h="509400">
                <a:tc gridSpan="3">
                  <a:txBody>
                    <a:bodyPr anchor="ctr"/>
                    <a:p>
                      <a:pPr algn="ctr">
                        <a:lnSpc>
                          <a:spcPct val="100000"/>
                        </a:lnSpc>
                      </a:pPr>
                      <a:r>
                        <a:rPr b="0" lang="it-IT" sz="1800" spc="-1" strike="noStrike">
                          <a:solidFill>
                            <a:srgbClr val="000000"/>
                          </a:solidFill>
                          <a:uFill>
                            <a:solidFill>
                              <a:srgbClr val="ffffff"/>
                            </a:solidFill>
                          </a:uFill>
                          <a:latin typeface="Calibri"/>
                        </a:rPr>
                        <a:t>Confronto Reddito di Inclusione – Assegno unico (previsioni a fine anno)</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hMerge="1">
                  <a:tcPr>
                    <a:solidFill>
                      <a:srgbClr val="729fcf"/>
                    </a:solidFill>
                  </a:tcPr>
                </a:tc>
                <a:tc hMerge="1">
                  <a:tcPr>
                    <a:solidFill>
                      <a:srgbClr val="729fcf"/>
                    </a:solidFill>
                  </a:tcPr>
                </a:tc>
              </a:tr>
              <a:tr h="520560">
                <a:tc>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ctr">
                        <a:lnSpc>
                          <a:spcPct val="100000"/>
                        </a:lnSpc>
                      </a:pPr>
                      <a:r>
                        <a:rPr b="1" lang="it-IT" sz="1800" spc="-1" strike="noStrike">
                          <a:solidFill>
                            <a:srgbClr val="000000"/>
                          </a:solidFill>
                          <a:uFill>
                            <a:solidFill>
                              <a:srgbClr val="ffffff"/>
                            </a:solidFill>
                          </a:uFill>
                          <a:latin typeface="Calibri"/>
                        </a:rPr>
                        <a:t>Domande idonee</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ctr">
                        <a:lnSpc>
                          <a:spcPct val="100000"/>
                        </a:lnSpc>
                      </a:pPr>
                      <a:r>
                        <a:rPr b="1" lang="it-IT" sz="1800" spc="-1" strike="noStrike">
                          <a:solidFill>
                            <a:srgbClr val="000000"/>
                          </a:solidFill>
                          <a:uFill>
                            <a:solidFill>
                              <a:srgbClr val="ffffff"/>
                            </a:solidFill>
                          </a:uFill>
                          <a:latin typeface="Calibri"/>
                        </a:rPr>
                        <a:t>Importo</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590400">
                <a:tc>
                  <a:txBody>
                    <a:bodyPr anchor="ctr"/>
                    <a:p>
                      <a:pPr>
                        <a:lnSpc>
                          <a:spcPct val="100000"/>
                        </a:lnSpc>
                      </a:pPr>
                      <a:r>
                        <a:rPr b="0" lang="it-IT" sz="2200" spc="-1" strike="noStrike">
                          <a:solidFill>
                            <a:srgbClr val="000000"/>
                          </a:solidFill>
                          <a:uFill>
                            <a:solidFill>
                              <a:srgbClr val="ffffff"/>
                            </a:solidFill>
                          </a:uFill>
                          <a:latin typeface="Calibri"/>
                        </a:rPr>
                        <a:t>Assegno Unico</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 </a:t>
                      </a:r>
                      <a:r>
                        <a:rPr b="0" lang="it-IT" sz="2200" spc="-1" strike="noStrike">
                          <a:solidFill>
                            <a:srgbClr val="000000"/>
                          </a:solidFill>
                          <a:uFill>
                            <a:solidFill>
                              <a:srgbClr val="ffffff"/>
                            </a:solidFill>
                          </a:uFill>
                          <a:latin typeface="Calibri"/>
                        </a:rPr>
                        <a:t>11.000         </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25,5 milioni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590760">
                <a:tc>
                  <a:txBody>
                    <a:bodyPr anchor="ctr"/>
                    <a:p>
                      <a:pPr>
                        <a:lnSpc>
                          <a:spcPct val="100000"/>
                        </a:lnSpc>
                      </a:pPr>
                      <a:r>
                        <a:rPr b="0" lang="it-IT" sz="2200" spc="-1" strike="noStrike">
                          <a:solidFill>
                            <a:srgbClr val="000000"/>
                          </a:solidFill>
                          <a:uFill>
                            <a:solidFill>
                              <a:srgbClr val="ffffff"/>
                            </a:solidFill>
                          </a:uFill>
                          <a:latin typeface="Calibri"/>
                        </a:rPr>
                        <a:t>Reddito di Inclusione</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600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2 milioni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sp>
        <p:nvSpPr>
          <p:cNvPr id="199" name="CustomShape 5"/>
          <p:cNvSpPr/>
          <p:nvPr/>
        </p:nvSpPr>
        <p:spPr>
          <a:xfrm>
            <a:off x="828720" y="4132080"/>
            <a:ext cx="7414920" cy="2834640"/>
          </a:xfrm>
          <a:prstGeom prst="rect">
            <a:avLst/>
          </a:prstGeom>
          <a:noFill/>
          <a:ln w="9360">
            <a:noFill/>
          </a:ln>
        </p:spPr>
        <p:style>
          <a:lnRef idx="0"/>
          <a:fillRef idx="0"/>
          <a:effectRef idx="0"/>
          <a:fontRef idx="minor"/>
        </p:style>
        <p:txBody>
          <a:bodyPr lIns="90000" rIns="90000" tIns="45000" bIns="45000"/>
          <a:p>
            <a:pPr marL="285840" indent="-285480" algn="just">
              <a:lnSpc>
                <a:spcPct val="100000"/>
              </a:lnSpc>
              <a:buClr>
                <a:srgbClr val="000000"/>
              </a:buClr>
              <a:buFont typeface="Wingdings" charset="2"/>
              <a:buChar char=""/>
            </a:pPr>
            <a:r>
              <a:rPr b="0" lang="it-IT" sz="2000" spc="-1" strike="noStrike">
                <a:solidFill>
                  <a:srgbClr val="000000"/>
                </a:solidFill>
                <a:uFill>
                  <a:solidFill>
                    <a:srgbClr val="ffffff"/>
                  </a:solidFill>
                </a:uFill>
                <a:latin typeface="Calibri"/>
              </a:rPr>
              <a:t>Il reddito limite di accesso al REI (3.000 € annui) è molto più stringente del limite dell’assegno unico (da 6.500 a 8.000 € annui)</a:t>
            </a:r>
            <a:endParaRPr b="0" lang="it-IT" sz="1800" spc="-1" strike="noStrike">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b="0" lang="it-IT" sz="2000" spc="-1" strike="noStrike">
                <a:solidFill>
                  <a:srgbClr val="000000"/>
                </a:solidFill>
                <a:uFill>
                  <a:solidFill>
                    <a:srgbClr val="ffffff"/>
                  </a:solidFill>
                </a:uFill>
                <a:latin typeface="Calibri"/>
              </a:rPr>
              <a:t>E’ incompatibile con la NASPI</a:t>
            </a:r>
            <a:endParaRPr b="0" lang="it-IT" sz="1800" spc="-1" strike="noStrike">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b="0" lang="it-IT" sz="2000" spc="-1" strike="noStrike">
                <a:solidFill>
                  <a:srgbClr val="000000"/>
                </a:solidFill>
                <a:uFill>
                  <a:solidFill>
                    <a:srgbClr val="ffffff"/>
                  </a:solidFill>
                </a:uFill>
                <a:latin typeface="Calibri"/>
              </a:rPr>
              <a:t>I limiti sul patrimonio sono più restrittivi</a:t>
            </a:r>
            <a:endParaRPr b="0" lang="it-IT" sz="1800" spc="-1" strike="noStrike">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b="0" lang="it-IT" sz="2000" spc="-1" strike="noStrike">
                <a:solidFill>
                  <a:srgbClr val="000000"/>
                </a:solidFill>
                <a:uFill>
                  <a:solidFill>
                    <a:srgbClr val="ffffff"/>
                  </a:solidFill>
                </a:uFill>
                <a:latin typeface="Calibri"/>
              </a:rPr>
              <a:t>Solo da luglio 2018 il REI sarà universalistico</a:t>
            </a:r>
            <a:endParaRPr b="0" lang="it-IT" sz="1800" spc="-1" strike="noStrike">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b="0" lang="it-IT" sz="2000" spc="-1" strike="noStrike">
                <a:solidFill>
                  <a:srgbClr val="000000"/>
                </a:solidFill>
                <a:uFill>
                  <a:solidFill>
                    <a:srgbClr val="ffffff"/>
                  </a:solidFill>
                </a:uFill>
                <a:latin typeface="Calibri"/>
              </a:rPr>
              <a:t>Gli importi sono più bassi (per un single max 187,5 € per REI contro 542 € mensili per AUP)</a:t>
            </a:r>
            <a:endParaRPr b="0" lang="it-IT" sz="1800" spc="-1" strike="noStrike">
              <a:solidFill>
                <a:srgbClr val="000000"/>
              </a:solidFill>
              <a:uFill>
                <a:solidFill>
                  <a:srgbClr val="ffffff"/>
                </a:solidFill>
              </a:uFill>
              <a:latin typeface="Arial"/>
            </a:endParaRPr>
          </a:p>
          <a:p>
            <a:pPr marL="285840" indent="-285480">
              <a:lnSpc>
                <a:spcPct val="100000"/>
              </a:lnSpc>
            </a:pP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Shape" descr=""/>
          <p:cNvPicPr/>
          <p:nvPr/>
        </p:nvPicPr>
        <p:blipFill>
          <a:blip r:embed="rId1"/>
          <a:stretch/>
        </p:blipFill>
        <p:spPr>
          <a:xfrm>
            <a:off x="6915240" y="884160"/>
            <a:ext cx="1503000" cy="1319760"/>
          </a:xfrm>
          <a:prstGeom prst="rect">
            <a:avLst/>
          </a:prstGeom>
          <a:ln w="9360">
            <a:noFill/>
          </a:ln>
        </p:spPr>
      </p:pic>
      <p:sp>
        <p:nvSpPr>
          <p:cNvPr id="201" name="CustomShape 1"/>
          <p:cNvSpPr/>
          <p:nvPr/>
        </p:nvSpPr>
        <p:spPr>
          <a:xfrm>
            <a:off x="7511040" y="2072880"/>
            <a:ext cx="244440" cy="25380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202" name="CustomShape 2"/>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203" name="CustomShape 3"/>
          <p:cNvSpPr/>
          <p:nvPr/>
        </p:nvSpPr>
        <p:spPr>
          <a:xfrm>
            <a:off x="457200" y="2268720"/>
            <a:ext cx="8208720" cy="437796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marL="270000" indent="-269640" algn="just">
              <a:lnSpc>
                <a:spcPct val="100000"/>
              </a:lnSpc>
            </a:pPr>
            <a:r>
              <a:rPr b="0" lang="it-IT" sz="2400" spc="-1" strike="noStrike">
                <a:solidFill>
                  <a:srgbClr val="000000"/>
                </a:solidFill>
                <a:uFill>
                  <a:solidFill>
                    <a:srgbClr val="ffffff"/>
                  </a:solidFill>
                </a:uFill>
                <a:latin typeface="Arial"/>
              </a:rPr>
              <a:t>I dati confermano le previsioni:</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400" spc="-1" strike="noStrike">
                <a:solidFill>
                  <a:srgbClr val="000000"/>
                </a:solidFill>
                <a:uFill>
                  <a:solidFill>
                    <a:srgbClr val="ffffff"/>
                  </a:solidFill>
                </a:uFill>
                <a:latin typeface="Arial"/>
              </a:rPr>
              <a:t>-</a:t>
            </a:r>
            <a:r>
              <a:rPr b="0" lang="it-IT" sz="2400" spc="-1" strike="noStrike">
                <a:solidFill>
                  <a:srgbClr val="000000"/>
                </a:solidFill>
                <a:uFill>
                  <a:solidFill>
                    <a:srgbClr val="ffffff"/>
                  </a:solidFill>
                </a:uFill>
                <a:latin typeface="Arial"/>
              </a:rPr>
              <a:t>	</a:t>
            </a:r>
            <a:r>
              <a:rPr b="0" lang="it-IT" sz="2400" spc="-1" strike="noStrike">
                <a:solidFill>
                  <a:srgbClr val="000000"/>
                </a:solidFill>
                <a:uFill>
                  <a:solidFill>
                    <a:srgbClr val="ffffff"/>
                  </a:solidFill>
                </a:uFill>
                <a:latin typeface="Arial"/>
              </a:rPr>
              <a:t>aumento dei nuclei beneficiari da </a:t>
            </a:r>
            <a:r>
              <a:rPr b="1" lang="it-IT" sz="2400" spc="-1" strike="noStrike">
                <a:solidFill>
                  <a:srgbClr val="000000"/>
                </a:solidFill>
                <a:uFill>
                  <a:solidFill>
                    <a:srgbClr val="ffffff"/>
                  </a:solidFill>
                </a:uFill>
                <a:latin typeface="Arial"/>
              </a:rPr>
              <a:t>29.300</a:t>
            </a:r>
            <a:r>
              <a:rPr b="0" lang="it-IT" sz="2400" spc="-1" strike="noStrike">
                <a:solidFill>
                  <a:srgbClr val="000000"/>
                </a:solidFill>
                <a:uFill>
                  <a:solidFill>
                    <a:srgbClr val="ffffff"/>
                  </a:solidFill>
                </a:uFill>
                <a:latin typeface="Arial"/>
              </a:rPr>
              <a:t> a </a:t>
            </a:r>
            <a:r>
              <a:rPr b="1" lang="it-IT" sz="2400" spc="-1" strike="noStrike">
                <a:solidFill>
                  <a:srgbClr val="000000"/>
                </a:solidFill>
                <a:uFill>
                  <a:solidFill>
                    <a:srgbClr val="ffffff"/>
                  </a:solidFill>
                </a:uFill>
                <a:latin typeface="Arial"/>
              </a:rPr>
              <a:t>30.714</a:t>
            </a:r>
            <a:r>
              <a:rPr b="0" lang="it-IT" sz="2400" spc="-1" strike="noStrike">
                <a:solidFill>
                  <a:srgbClr val="000000"/>
                </a:solidFill>
                <a:uFill>
                  <a:solidFill>
                    <a:srgbClr val="ffffff"/>
                  </a:solidFill>
                </a:uFill>
                <a:latin typeface="Arial"/>
              </a:rPr>
              <a:t> (</a:t>
            </a:r>
            <a:r>
              <a:rPr b="1" lang="it-IT" sz="2400" spc="-1" strike="noStrike">
                <a:solidFill>
                  <a:srgbClr val="000000"/>
                </a:solidFill>
                <a:uFill>
                  <a:solidFill>
                    <a:srgbClr val="ffffff"/>
                  </a:solidFill>
                </a:uFill>
                <a:latin typeface="Arial"/>
              </a:rPr>
              <a:t>+4,83%</a:t>
            </a:r>
            <a:r>
              <a:rPr b="0" lang="it-IT" sz="2400" spc="-1" strike="noStrike">
                <a:solidFill>
                  <a:srgbClr val="000000"/>
                </a:solidFill>
                <a:uFill>
                  <a:solidFill>
                    <a:srgbClr val="ffffff"/>
                  </a:solidFill>
                </a:uFill>
                <a:latin typeface="Arial"/>
              </a:rPr>
              <a:t>), avendo parificato per tutte le famiglie il limite dei 18 anni di età dei figli;</a:t>
            </a:r>
            <a:endParaRPr b="0" lang="it-IT" sz="1800" spc="-1" strike="noStrike">
              <a:solidFill>
                <a:srgbClr val="000000"/>
              </a:solidFill>
              <a:uFill>
                <a:solidFill>
                  <a:srgbClr val="ffffff"/>
                </a:solidFill>
              </a:uFill>
              <a:latin typeface="Arial"/>
            </a:endParaRPr>
          </a:p>
          <a:p>
            <a:pPr marL="270000" indent="-269640" algn="just">
              <a:lnSpc>
                <a:spcPct val="100000"/>
              </a:lnSpc>
              <a:buClr>
                <a:srgbClr val="000000"/>
              </a:buClr>
              <a:buFont typeface="StarSymbol"/>
              <a:buChar char="-"/>
            </a:pPr>
            <a:r>
              <a:rPr b="0" lang="it-IT" sz="2400" spc="-1" strike="noStrike">
                <a:solidFill>
                  <a:srgbClr val="000000"/>
                </a:solidFill>
                <a:uFill>
                  <a:solidFill>
                    <a:srgbClr val="ffffff"/>
                  </a:solidFill>
                </a:uFill>
                <a:latin typeface="Arial"/>
              </a:rPr>
              <a:t>la spesa </a:t>
            </a:r>
            <a:r>
              <a:rPr b="0" lang="it-IT" sz="2600" spc="-1" strike="noStrike">
                <a:solidFill>
                  <a:srgbClr val="000000"/>
                </a:solidFill>
                <a:uFill>
                  <a:solidFill>
                    <a:srgbClr val="ffffff"/>
                  </a:solidFill>
                </a:uFill>
                <a:latin typeface="Arial"/>
              </a:rPr>
              <a:t>aumenta</a:t>
            </a:r>
            <a:r>
              <a:rPr b="0" lang="it-IT" sz="2400" spc="-1" strike="noStrike">
                <a:solidFill>
                  <a:srgbClr val="000000"/>
                </a:solidFill>
                <a:uFill>
                  <a:solidFill>
                    <a:srgbClr val="ffffff"/>
                  </a:solidFill>
                </a:uFill>
                <a:latin typeface="Arial"/>
              </a:rPr>
              <a:t> da </a:t>
            </a:r>
            <a:r>
              <a:rPr b="1" lang="it-IT" sz="2400" spc="-1" strike="noStrike">
                <a:solidFill>
                  <a:srgbClr val="000000"/>
                </a:solidFill>
                <a:uFill>
                  <a:solidFill>
                    <a:srgbClr val="ffffff"/>
                  </a:solidFill>
                </a:uFill>
                <a:latin typeface="Arial"/>
              </a:rPr>
              <a:t>32</a:t>
            </a:r>
            <a:r>
              <a:rPr b="0" lang="it-IT" sz="2400" spc="-1" strike="noStrike">
                <a:solidFill>
                  <a:srgbClr val="000000"/>
                </a:solidFill>
                <a:uFill>
                  <a:solidFill>
                    <a:srgbClr val="ffffff"/>
                  </a:solidFill>
                </a:uFill>
                <a:latin typeface="Arial"/>
              </a:rPr>
              <a:t> a </a:t>
            </a:r>
            <a:r>
              <a:rPr b="1" lang="it-IT" sz="2400" spc="-1" strike="noStrike">
                <a:solidFill>
                  <a:srgbClr val="000000"/>
                </a:solidFill>
                <a:uFill>
                  <a:solidFill>
                    <a:srgbClr val="ffffff"/>
                  </a:solidFill>
                </a:uFill>
                <a:latin typeface="Arial"/>
              </a:rPr>
              <a:t>41 milioni di euro </a:t>
            </a:r>
            <a:r>
              <a:rPr b="0" lang="it-IT" sz="2400" spc="-1" strike="noStrike">
                <a:solidFill>
                  <a:srgbClr val="000000"/>
                </a:solidFill>
                <a:uFill>
                  <a:solidFill>
                    <a:srgbClr val="ffffff"/>
                  </a:solidFill>
                </a:uFill>
                <a:latin typeface="Arial"/>
              </a:rPr>
              <a:t>(</a:t>
            </a:r>
            <a:r>
              <a:rPr b="1" lang="it-IT" sz="2400" spc="-1" strike="noStrike">
                <a:solidFill>
                  <a:srgbClr val="000000"/>
                </a:solidFill>
                <a:uFill>
                  <a:solidFill>
                    <a:srgbClr val="ffffff"/>
                  </a:solidFill>
                </a:uFill>
                <a:latin typeface="Arial"/>
              </a:rPr>
              <a:t>+28,13%</a:t>
            </a:r>
            <a:r>
              <a:rPr b="0" lang="it-IT" sz="2400" spc="-1" strike="noStrike">
                <a:solidFill>
                  <a:srgbClr val="000000"/>
                </a:solidFill>
                <a:uFill>
                  <a:solidFill>
                    <a:srgbClr val="ffffff"/>
                  </a:solidFill>
                </a:uFill>
                <a:latin typeface="Arial"/>
              </a:rPr>
              <a:t>), per le maggiori risorse destinate a questa finalità.</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400" spc="-1" strike="noStrike">
                <a:solidFill>
                  <a:srgbClr val="000000"/>
                </a:solidFill>
                <a:uFill>
                  <a:solidFill>
                    <a:srgbClr val="ffffff"/>
                  </a:solidFill>
                </a:uFill>
                <a:latin typeface="Arial"/>
              </a:rPr>
              <a:t>Il 70% dei beneficiari della quota sostegno al reddito ha figli minori con conseguente cumulo delle due quote</a:t>
            </a: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p:txBody>
      </p:sp>
      <p:sp>
        <p:nvSpPr>
          <p:cNvPr id="204" name="CustomShape 4"/>
          <p:cNvSpPr/>
          <p:nvPr/>
        </p:nvSpPr>
        <p:spPr>
          <a:xfrm>
            <a:off x="676440" y="720720"/>
            <a:ext cx="5432760" cy="1187640"/>
          </a:xfrm>
          <a:prstGeom prst="rect">
            <a:avLst/>
          </a:prstGeom>
          <a:noFill/>
          <a:ln w="9360">
            <a:noFill/>
          </a:ln>
        </p:spPr>
        <p:style>
          <a:lnRef idx="0"/>
          <a:fillRef idx="0"/>
          <a:effectRef idx="0"/>
          <a:fontRef idx="minor"/>
        </p:style>
        <p:txBody>
          <a:bodyPr wrap="none" lIns="90000" rIns="90000" tIns="45000" bIns="45000"/>
          <a:p>
            <a:pPr>
              <a:lnSpc>
                <a:spcPct val="100000"/>
              </a:lnSpc>
            </a:pPr>
            <a:r>
              <a:rPr b="1" lang="it-IT" sz="3600" spc="-1" strike="noStrike">
                <a:solidFill>
                  <a:srgbClr val="5b9bd5"/>
                </a:solidFill>
                <a:uFill>
                  <a:solidFill>
                    <a:srgbClr val="ffffff"/>
                  </a:solidFill>
                </a:uFill>
                <a:latin typeface="Arial"/>
              </a:rPr>
              <a:t>Quota sostegno alle</a:t>
            </a:r>
            <a:endParaRPr b="0" lang="it-IT" sz="1800" spc="-1" strike="noStrike">
              <a:solidFill>
                <a:srgbClr val="000000"/>
              </a:solidFill>
              <a:uFill>
                <a:solidFill>
                  <a:srgbClr val="ffffff"/>
                </a:solidFill>
              </a:uFill>
              <a:latin typeface="Arial"/>
            </a:endParaRPr>
          </a:p>
          <a:p>
            <a:pPr>
              <a:lnSpc>
                <a:spcPct val="100000"/>
              </a:lnSpc>
            </a:pPr>
            <a:r>
              <a:rPr b="1" lang="it-IT" sz="3600" spc="-1" strike="noStrike">
                <a:solidFill>
                  <a:srgbClr val="5b9bd5"/>
                </a:solidFill>
                <a:uFill>
                  <a:solidFill>
                    <a:srgbClr val="ffffff"/>
                  </a:solidFill>
                </a:uFill>
                <a:latin typeface="Arial"/>
              </a:rPr>
              <a:t> </a:t>
            </a:r>
            <a:r>
              <a:rPr b="1" lang="it-IT" sz="3600" spc="-1" strike="noStrike">
                <a:solidFill>
                  <a:srgbClr val="5b9bd5"/>
                </a:solidFill>
                <a:uFill>
                  <a:solidFill>
                    <a:srgbClr val="ffffff"/>
                  </a:solidFill>
                </a:uFill>
                <a:latin typeface="Arial"/>
              </a:rPr>
              <a:t>famiglie con figli minori</a:t>
            </a:r>
            <a:endParaRPr b="0" lang="it-IT" sz="18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206" name="CustomShape 2"/>
          <p:cNvSpPr/>
          <p:nvPr/>
        </p:nvSpPr>
        <p:spPr>
          <a:xfrm>
            <a:off x="431640" y="172872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54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742680" indent="-283680">
              <a:lnSpc>
                <a:spcPct val="100000"/>
              </a:lnSpc>
            </a:pPr>
            <a:endParaRPr b="0" lang="it-IT" sz="1800" spc="-1" strike="noStrike">
              <a:solidFill>
                <a:srgbClr val="000000"/>
              </a:solidFill>
              <a:uFill>
                <a:solidFill>
                  <a:srgbClr val="ffffff"/>
                </a:solidFill>
              </a:uFill>
              <a:latin typeface="Arial"/>
            </a:endParaRPr>
          </a:p>
        </p:txBody>
      </p:sp>
      <p:sp>
        <p:nvSpPr>
          <p:cNvPr id="207" name="CustomShape 3"/>
          <p:cNvSpPr/>
          <p:nvPr/>
        </p:nvSpPr>
        <p:spPr>
          <a:xfrm>
            <a:off x="647640" y="720720"/>
            <a:ext cx="7919640" cy="173628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Quota sostegno alle  famiglie con figli:  numero famiglie, contributo annuale, importi medi mensili</a:t>
            </a:r>
            <a:endParaRPr b="0" lang="it-IT" sz="1800" spc="-1" strike="noStrike">
              <a:solidFill>
                <a:srgbClr val="000000"/>
              </a:solidFill>
              <a:uFill>
                <a:solidFill>
                  <a:srgbClr val="ffffff"/>
                </a:solidFill>
              </a:uFill>
              <a:latin typeface="Arial"/>
            </a:endParaRPr>
          </a:p>
        </p:txBody>
      </p:sp>
      <p:graphicFrame>
        <p:nvGraphicFramePr>
          <p:cNvPr id="208" name="Table 4"/>
          <p:cNvGraphicFramePr/>
          <p:nvPr/>
        </p:nvGraphicFramePr>
        <p:xfrm>
          <a:off x="539640" y="3006720"/>
          <a:ext cx="8064000" cy="2563560"/>
        </p:xfrm>
        <a:graphic>
          <a:graphicData uri="http://schemas.openxmlformats.org/drawingml/2006/table">
            <a:tbl>
              <a:tblPr/>
              <a:tblGrid>
                <a:gridCol w="1612800"/>
                <a:gridCol w="1611000"/>
                <a:gridCol w="1611000"/>
                <a:gridCol w="1611000"/>
                <a:gridCol w="1618200"/>
              </a:tblGrid>
              <a:tr h="428400">
                <a:tc>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ctr">
                        <a:lnSpc>
                          <a:spcPct val="100000"/>
                        </a:lnSpc>
                      </a:pPr>
                      <a:r>
                        <a:rPr b="1" lang="it-IT" sz="2200" spc="-1" strike="noStrike">
                          <a:solidFill>
                            <a:srgbClr val="000000"/>
                          </a:solidFill>
                          <a:uFill>
                            <a:solidFill>
                              <a:srgbClr val="ffffff"/>
                            </a:solidFill>
                          </a:uFill>
                          <a:latin typeface="Calibri"/>
                        </a:rPr>
                        <a:t>1 figlio</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ctr">
                        <a:lnSpc>
                          <a:spcPct val="100000"/>
                        </a:lnSpc>
                      </a:pPr>
                      <a:r>
                        <a:rPr b="1" lang="it-IT" sz="2200" spc="-1" strike="noStrike">
                          <a:solidFill>
                            <a:srgbClr val="000000"/>
                          </a:solidFill>
                          <a:uFill>
                            <a:solidFill>
                              <a:srgbClr val="ffffff"/>
                            </a:solidFill>
                          </a:uFill>
                          <a:latin typeface="Calibri"/>
                        </a:rPr>
                        <a:t>2 figli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ctr">
                        <a:lnSpc>
                          <a:spcPct val="100000"/>
                        </a:lnSpc>
                      </a:pPr>
                      <a:r>
                        <a:rPr b="1" lang="it-IT" sz="2200" spc="-1" strike="noStrike">
                          <a:solidFill>
                            <a:srgbClr val="000000"/>
                          </a:solidFill>
                          <a:uFill>
                            <a:solidFill>
                              <a:srgbClr val="ffffff"/>
                            </a:solidFill>
                          </a:uFill>
                          <a:latin typeface="Calibri"/>
                        </a:rPr>
                        <a:t>3 figli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ctr">
                        <a:lnSpc>
                          <a:spcPct val="100000"/>
                        </a:lnSpc>
                      </a:pPr>
                      <a:r>
                        <a:rPr b="1" lang="it-IT" sz="2200" spc="-1" strike="noStrike">
                          <a:solidFill>
                            <a:srgbClr val="000000"/>
                          </a:solidFill>
                          <a:uFill>
                            <a:solidFill>
                              <a:srgbClr val="ffffff"/>
                            </a:solidFill>
                          </a:uFill>
                          <a:latin typeface="Calibri"/>
                        </a:rPr>
                        <a:t>4 o più figli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685800">
                <a:tc>
                  <a:txBody>
                    <a:bodyPr anchor="ctr"/>
                    <a:p>
                      <a:pPr>
                        <a:lnSpc>
                          <a:spcPct val="100000"/>
                        </a:lnSpc>
                      </a:pPr>
                      <a:r>
                        <a:rPr b="1" lang="it-IT" sz="2200" spc="-1" strike="noStrike">
                          <a:solidFill>
                            <a:srgbClr val="000000"/>
                          </a:solidFill>
                          <a:uFill>
                            <a:solidFill>
                              <a:srgbClr val="ffffff"/>
                            </a:solidFill>
                          </a:uFill>
                          <a:latin typeface="Calibri"/>
                        </a:rPr>
                        <a:t>n. famiglie</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12.674</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13.433</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3.680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200" spc="-1" strike="noStrike">
                          <a:solidFill>
                            <a:srgbClr val="000000"/>
                          </a:solidFill>
                          <a:uFill>
                            <a:solidFill>
                              <a:srgbClr val="ffffff"/>
                            </a:solidFill>
                          </a:uFill>
                          <a:latin typeface="Calibri"/>
                        </a:rPr>
                        <a:t>919</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685800">
                <a:tc>
                  <a:txBody>
                    <a:bodyPr anchor="ctr"/>
                    <a:p>
                      <a:pPr>
                        <a:lnSpc>
                          <a:spcPct val="100000"/>
                        </a:lnSpc>
                      </a:pPr>
                      <a:r>
                        <a:rPr b="1" lang="it-IT" sz="2200" spc="-1" strike="noStrike">
                          <a:solidFill>
                            <a:srgbClr val="000000"/>
                          </a:solidFill>
                          <a:uFill>
                            <a:solidFill>
                              <a:srgbClr val="ffffff"/>
                            </a:solidFill>
                          </a:uFill>
                          <a:latin typeface="Calibri"/>
                        </a:rPr>
                        <a:t>contributo</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000" spc="-1" strike="noStrike">
                          <a:solidFill>
                            <a:srgbClr val="000000"/>
                          </a:solidFill>
                          <a:uFill>
                            <a:solidFill>
                              <a:srgbClr val="ffffff"/>
                            </a:solidFill>
                          </a:uFill>
                          <a:latin typeface="Calibri"/>
                        </a:rPr>
                        <a:t> € </a:t>
                      </a:r>
                      <a:r>
                        <a:rPr b="0" lang="it-IT" sz="2000" spc="-1" strike="noStrike">
                          <a:solidFill>
                            <a:srgbClr val="000000"/>
                          </a:solidFill>
                          <a:uFill>
                            <a:solidFill>
                              <a:srgbClr val="ffffff"/>
                            </a:solidFill>
                          </a:uFill>
                          <a:latin typeface="Calibri"/>
                        </a:rPr>
                        <a:t>8.896.910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000" spc="-1" strike="noStrike">
                          <a:solidFill>
                            <a:srgbClr val="000000"/>
                          </a:solidFill>
                          <a:uFill>
                            <a:solidFill>
                              <a:srgbClr val="ffffff"/>
                            </a:solidFill>
                          </a:uFill>
                          <a:latin typeface="Calibri"/>
                        </a:rPr>
                        <a:t>€ </a:t>
                      </a:r>
                      <a:r>
                        <a:rPr b="0" lang="it-IT" sz="2000" spc="-1" strike="noStrike">
                          <a:solidFill>
                            <a:srgbClr val="000000"/>
                          </a:solidFill>
                          <a:uFill>
                            <a:solidFill>
                              <a:srgbClr val="ffffff"/>
                            </a:solidFill>
                          </a:uFill>
                          <a:latin typeface="Calibri"/>
                        </a:rPr>
                        <a:t>19.224.345</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000" spc="-1" strike="noStrike">
                          <a:solidFill>
                            <a:srgbClr val="000000"/>
                          </a:solidFill>
                          <a:uFill>
                            <a:solidFill>
                              <a:srgbClr val="ffffff"/>
                            </a:solidFill>
                          </a:uFill>
                          <a:latin typeface="Calibri"/>
                        </a:rPr>
                        <a:t>€ </a:t>
                      </a:r>
                      <a:r>
                        <a:rPr b="0" lang="it-IT" sz="2000" spc="-1" strike="noStrike">
                          <a:solidFill>
                            <a:srgbClr val="000000"/>
                          </a:solidFill>
                          <a:uFill>
                            <a:solidFill>
                              <a:srgbClr val="ffffff"/>
                            </a:solidFill>
                          </a:uFill>
                          <a:latin typeface="Calibri"/>
                        </a:rPr>
                        <a:t>9.145.547</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000" spc="-1" strike="noStrike">
                          <a:solidFill>
                            <a:srgbClr val="000000"/>
                          </a:solidFill>
                          <a:uFill>
                            <a:solidFill>
                              <a:srgbClr val="ffffff"/>
                            </a:solidFill>
                          </a:uFill>
                          <a:latin typeface="Calibri"/>
                        </a:rPr>
                        <a:t>€ </a:t>
                      </a:r>
                      <a:r>
                        <a:rPr b="0" lang="it-IT" sz="2000" spc="-1" strike="noStrike">
                          <a:solidFill>
                            <a:srgbClr val="000000"/>
                          </a:solidFill>
                          <a:uFill>
                            <a:solidFill>
                              <a:srgbClr val="ffffff"/>
                            </a:solidFill>
                          </a:uFill>
                          <a:latin typeface="Calibri"/>
                        </a:rPr>
                        <a:t>3.751.403</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r h="763560">
                <a:tc>
                  <a:txBody>
                    <a:bodyPr anchor="ctr"/>
                    <a:p>
                      <a:pPr>
                        <a:lnSpc>
                          <a:spcPct val="100000"/>
                        </a:lnSpc>
                      </a:pPr>
                      <a:r>
                        <a:rPr b="1" lang="it-IT" sz="2200" spc="-1" strike="noStrike">
                          <a:solidFill>
                            <a:srgbClr val="000000"/>
                          </a:solidFill>
                          <a:uFill>
                            <a:solidFill>
                              <a:srgbClr val="ffffff"/>
                            </a:solidFill>
                          </a:uFill>
                          <a:latin typeface="Calibri"/>
                        </a:rPr>
                        <a:t>media mensile</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200" spc="-1" strike="noStrike">
                          <a:solidFill>
                            <a:srgbClr val="000000"/>
                          </a:solidFill>
                          <a:uFill>
                            <a:solidFill>
                              <a:srgbClr val="ffffff"/>
                            </a:solidFill>
                          </a:uFill>
                          <a:latin typeface="Calibri"/>
                        </a:rPr>
                        <a:t>58</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200" spc="-1" strike="noStrike">
                          <a:solidFill>
                            <a:srgbClr val="000000"/>
                          </a:solidFill>
                          <a:uFill>
                            <a:solidFill>
                              <a:srgbClr val="ffffff"/>
                            </a:solidFill>
                          </a:uFill>
                          <a:latin typeface="Calibri"/>
                        </a:rPr>
                        <a:t>119</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200" spc="-1" strike="noStrike">
                          <a:solidFill>
                            <a:srgbClr val="000000"/>
                          </a:solidFill>
                          <a:uFill>
                            <a:solidFill>
                              <a:srgbClr val="ffffff"/>
                            </a:solidFill>
                          </a:uFill>
                          <a:latin typeface="Calibri"/>
                        </a:rPr>
                        <a:t>207</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200" spc="-1" strike="noStrike">
                          <a:solidFill>
                            <a:srgbClr val="000000"/>
                          </a:solidFill>
                          <a:uFill>
                            <a:solidFill>
                              <a:srgbClr val="ffffff"/>
                            </a:solidFill>
                          </a:uFill>
                          <a:latin typeface="Calibri"/>
                        </a:rPr>
                        <a:t>340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210" name="CustomShape 2"/>
          <p:cNvSpPr/>
          <p:nvPr/>
        </p:nvSpPr>
        <p:spPr>
          <a:xfrm>
            <a:off x="431640" y="172872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742680" indent="-283680">
              <a:lnSpc>
                <a:spcPct val="100000"/>
              </a:lnSpc>
            </a:pPr>
            <a:endParaRPr b="0" lang="it-IT" sz="1800" spc="-1" strike="noStrike">
              <a:solidFill>
                <a:srgbClr val="000000"/>
              </a:solidFill>
              <a:uFill>
                <a:solidFill>
                  <a:srgbClr val="ffffff"/>
                </a:solidFill>
              </a:uFill>
              <a:latin typeface="Arial"/>
            </a:endParaRPr>
          </a:p>
        </p:txBody>
      </p:sp>
      <p:sp>
        <p:nvSpPr>
          <p:cNvPr id="211" name="CustomShape 3"/>
          <p:cNvSpPr/>
          <p:nvPr/>
        </p:nvSpPr>
        <p:spPr>
          <a:xfrm>
            <a:off x="291960" y="720720"/>
            <a:ext cx="6443280" cy="118764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Quota sostegno per le spese per servizi prima infanzia</a:t>
            </a:r>
            <a:endParaRPr b="0" lang="it-IT" sz="1800" spc="-1" strike="noStrike">
              <a:solidFill>
                <a:srgbClr val="000000"/>
              </a:solidFill>
              <a:uFill>
                <a:solidFill>
                  <a:srgbClr val="ffffff"/>
                </a:solidFill>
              </a:uFill>
              <a:latin typeface="Arial"/>
            </a:endParaRPr>
          </a:p>
        </p:txBody>
      </p:sp>
      <p:sp>
        <p:nvSpPr>
          <p:cNvPr id="212" name="CustomShape 4"/>
          <p:cNvSpPr/>
          <p:nvPr/>
        </p:nvSpPr>
        <p:spPr>
          <a:xfrm>
            <a:off x="538200" y="2247840"/>
            <a:ext cx="8206920" cy="437652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algn="just">
              <a:lnSpc>
                <a:spcPct val="100000"/>
              </a:lnSpc>
            </a:pPr>
            <a:r>
              <a:rPr b="0" lang="it-IT" sz="2200" spc="-1" strike="noStrike">
                <a:solidFill>
                  <a:srgbClr val="000000"/>
                </a:solidFill>
                <a:uFill>
                  <a:solidFill>
                    <a:srgbClr val="ffffff"/>
                  </a:solidFill>
                </a:uFill>
                <a:latin typeface="Arial"/>
              </a:rPr>
              <a:t>Il contributo medio è di </a:t>
            </a:r>
            <a:r>
              <a:rPr b="1" lang="it-IT" sz="2200" spc="-1" strike="noStrike">
                <a:solidFill>
                  <a:srgbClr val="000000"/>
                </a:solidFill>
                <a:uFill>
                  <a:solidFill>
                    <a:srgbClr val="ffffff"/>
                  </a:solidFill>
                </a:uFill>
                <a:latin typeface="Arial"/>
              </a:rPr>
              <a:t>150</a:t>
            </a:r>
            <a:r>
              <a:rPr b="0" lang="it-IT" sz="2200" spc="-1" strike="noStrike">
                <a:solidFill>
                  <a:srgbClr val="000000"/>
                </a:solidFill>
                <a:uFill>
                  <a:solidFill>
                    <a:srgbClr val="ffffff"/>
                  </a:solidFill>
                </a:uFill>
                <a:latin typeface="Arial"/>
              </a:rPr>
              <a:t> €/mese, riguarda oltre 2.000 famiglie, per una spesa di circa </a:t>
            </a:r>
            <a:r>
              <a:rPr b="1" lang="it-IT" sz="2200" spc="-1" strike="noStrike">
                <a:solidFill>
                  <a:srgbClr val="000000"/>
                </a:solidFill>
                <a:uFill>
                  <a:solidFill>
                    <a:srgbClr val="ffffff"/>
                  </a:solidFill>
                </a:uFill>
                <a:latin typeface="Arial"/>
              </a:rPr>
              <a:t>3 milioni</a:t>
            </a:r>
            <a:endParaRPr b="0" lang="it-IT" sz="1800" spc="-1" strike="noStrike">
              <a:solidFill>
                <a:srgbClr val="000000"/>
              </a:solidFill>
              <a:uFill>
                <a:solidFill>
                  <a:srgbClr val="ffffff"/>
                </a:solidFill>
              </a:uFill>
              <a:latin typeface="Arial"/>
            </a:endParaRPr>
          </a:p>
          <a:p>
            <a:pPr algn="just">
              <a:lnSpc>
                <a:spcPct val="100000"/>
              </a:lnSpc>
            </a:pPr>
            <a:r>
              <a:rPr b="0" lang="it-IT" sz="2200" spc="-1" strike="noStrike">
                <a:solidFill>
                  <a:srgbClr val="000000"/>
                </a:solidFill>
                <a:uFill>
                  <a:solidFill>
                    <a:srgbClr val="ffffff"/>
                  </a:solidFill>
                </a:uFill>
                <a:latin typeface="Arial"/>
              </a:rPr>
              <a:t>La spesa per i servizi prima infanzia che rimane in carico alle famiglie è </a:t>
            </a:r>
            <a:r>
              <a:rPr b="1" lang="it-IT" sz="2200" spc="-1" strike="noStrike">
                <a:solidFill>
                  <a:srgbClr val="000000"/>
                </a:solidFill>
                <a:uFill>
                  <a:solidFill>
                    <a:srgbClr val="ffffff"/>
                  </a:solidFill>
                </a:uFill>
                <a:latin typeface="Arial"/>
              </a:rPr>
              <a:t>uniforme su tutto il territorio provinciale</a:t>
            </a:r>
            <a:endParaRPr b="0" lang="it-IT" sz="1800" spc="-1" strike="noStrike">
              <a:solidFill>
                <a:srgbClr val="000000"/>
              </a:solidFill>
              <a:uFill>
                <a:solidFill>
                  <a:srgbClr val="ffffff"/>
                </a:solidFill>
              </a:uFill>
              <a:latin typeface="Arial"/>
            </a:endParaRPr>
          </a:p>
          <a:p>
            <a:pPr algn="just">
              <a:lnSpc>
                <a:spcPct val="100000"/>
              </a:lnSpc>
            </a:pPr>
            <a:r>
              <a:rPr b="0" lang="it-IT" sz="2200" spc="-1" strike="noStrike">
                <a:solidFill>
                  <a:srgbClr val="000000"/>
                </a:solidFill>
                <a:uFill>
                  <a:solidFill>
                    <a:srgbClr val="ffffff"/>
                  </a:solidFill>
                </a:uFill>
                <a:latin typeface="Arial"/>
              </a:rPr>
              <a:t>Le famiglie richiedenti non hanno </a:t>
            </a:r>
            <a:r>
              <a:rPr b="1" lang="it-IT" sz="2200" spc="-1" strike="noStrike">
                <a:solidFill>
                  <a:srgbClr val="000000"/>
                </a:solidFill>
                <a:uFill>
                  <a:solidFill>
                    <a:srgbClr val="ffffff"/>
                  </a:solidFill>
                </a:uFill>
                <a:latin typeface="Arial"/>
              </a:rPr>
              <a:t>nessun adempimento</a:t>
            </a:r>
            <a:r>
              <a:rPr b="0" lang="it-IT" sz="2200" spc="-1" strike="noStrike">
                <a:solidFill>
                  <a:srgbClr val="000000"/>
                </a:solidFill>
                <a:uFill>
                  <a:solidFill>
                    <a:srgbClr val="ffffff"/>
                  </a:solidFill>
                </a:uFill>
                <a:latin typeface="Arial"/>
              </a:rPr>
              <a:t>, i rendiconti sono acquisiti in collaborazione con i Comuni</a:t>
            </a:r>
            <a:endParaRPr b="0" lang="it-IT" sz="1800" spc="-1" strike="noStrike">
              <a:solidFill>
                <a:srgbClr val="000000"/>
              </a:solidFill>
              <a:uFill>
                <a:solidFill>
                  <a:srgbClr val="ffffff"/>
                </a:solidFill>
              </a:uFill>
              <a:latin typeface="Arial"/>
            </a:endParaRPr>
          </a:p>
          <a:p>
            <a:pPr algn="just">
              <a:lnSpc>
                <a:spcPct val="100000"/>
              </a:lnSpc>
            </a:pPr>
            <a:r>
              <a:rPr b="0" lang="it-IT" sz="2200" spc="-1" strike="noStrike">
                <a:solidFill>
                  <a:srgbClr val="000000"/>
                </a:solidFill>
                <a:uFill>
                  <a:solidFill>
                    <a:srgbClr val="ffffff"/>
                  </a:solidFill>
                </a:uFill>
                <a:latin typeface="Arial"/>
              </a:rPr>
              <a:t>La riduzione per le famiglie con più figli minori da 250 a 150 euro della tariffa massima provinciale per gli asili nido ha comportato un aumento del sostegno di € 200.000 euro per 540 famiglie</a:t>
            </a:r>
            <a:endParaRPr b="0" lang="it-IT" sz="1800" spc="-1" strike="noStrike">
              <a:solidFill>
                <a:srgbClr val="000000"/>
              </a:solidFill>
              <a:uFill>
                <a:solidFill>
                  <a:srgbClr val="ffffff"/>
                </a:solidFill>
              </a:uFill>
              <a:latin typeface="Arial"/>
            </a:endParaRPr>
          </a:p>
          <a:p>
            <a:pPr algn="just">
              <a:lnSpc>
                <a:spcPct val="100000"/>
              </a:lnSpc>
            </a:pPr>
            <a:r>
              <a:rPr b="0" lang="it-IT" sz="2200" spc="-1" strike="noStrike">
                <a:solidFill>
                  <a:srgbClr val="000000"/>
                </a:solidFill>
                <a:uFill>
                  <a:solidFill>
                    <a:srgbClr val="ffffff"/>
                  </a:solidFill>
                </a:uFill>
                <a:latin typeface="Arial"/>
              </a:rPr>
              <a:t>50 famiglie che hanno perso un lavoro precario hanno ottenuto l’abbattimento del 50% della tariffa, risparmiando 900,00 €/anno</a:t>
            </a:r>
            <a:endParaRPr b="0" lang="it-IT" sz="1800" spc="-1" strike="noStrike">
              <a:solidFill>
                <a:srgbClr val="000000"/>
              </a:solidFill>
              <a:uFill>
                <a:solidFill>
                  <a:srgbClr val="ffffff"/>
                </a:solidFill>
              </a:uFill>
              <a:latin typeface="Arial"/>
            </a:endParaRPr>
          </a:p>
          <a:p>
            <a:pPr algn="just">
              <a:lnSpc>
                <a:spcPct val="100000"/>
              </a:lnSpc>
            </a:pPr>
            <a:endParaRPr b="0" lang="it-IT" sz="1800" spc="-1" strike="noStrike">
              <a:solidFill>
                <a:srgbClr val="000000"/>
              </a:solidFill>
              <a:uFill>
                <a:solidFill>
                  <a:srgbClr val="ffffff"/>
                </a:solidFill>
              </a:uFill>
              <a:latin typeface="Arial"/>
            </a:endParaRPr>
          </a:p>
          <a:p>
            <a:pPr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p:txBody>
      </p:sp>
      <p:pic>
        <p:nvPicPr>
          <p:cNvPr id="213" name="Picture 2" descr=""/>
          <p:cNvPicPr/>
          <p:nvPr/>
        </p:nvPicPr>
        <p:blipFill>
          <a:blip r:embed="rId1"/>
          <a:stretch/>
        </p:blipFill>
        <p:spPr>
          <a:xfrm>
            <a:off x="6804000" y="797040"/>
            <a:ext cx="2047680" cy="1142640"/>
          </a:xfrm>
          <a:prstGeom prst="rect">
            <a:avLst/>
          </a:prstGeom>
          <a:ln w="9360">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215" name="CustomShape 2"/>
          <p:cNvSpPr/>
          <p:nvPr/>
        </p:nvSpPr>
        <p:spPr>
          <a:xfrm>
            <a:off x="477720" y="205272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algn="just">
              <a:lnSpc>
                <a:spcPct val="100000"/>
              </a:lnSpc>
            </a:pPr>
            <a:r>
              <a:rPr b="0" lang="it-IT" sz="2400" spc="-1" strike="noStrike">
                <a:solidFill>
                  <a:srgbClr val="000000"/>
                </a:solidFill>
                <a:uFill>
                  <a:solidFill>
                    <a:srgbClr val="ffffff"/>
                  </a:solidFill>
                </a:uFill>
                <a:latin typeface="Arial"/>
                <a:ea typeface="Arial"/>
              </a:rPr>
              <a:t>La quota ha assorbito l’assegno regionale ai nuclei con figli invalidi e l’assegno integrativo provinciale per invalidi che distribuivano circa 9 milioni all’anno. </a:t>
            </a:r>
            <a:endParaRPr b="0" lang="it-IT" sz="1800" spc="-1" strike="noStrike">
              <a:solidFill>
                <a:srgbClr val="000000"/>
              </a:solidFill>
              <a:uFill>
                <a:solidFill>
                  <a:srgbClr val="ffffff"/>
                </a:solidFill>
              </a:uFill>
              <a:latin typeface="Arial"/>
            </a:endParaRPr>
          </a:p>
          <a:p>
            <a:pPr algn="just">
              <a:lnSpc>
                <a:spcPct val="100000"/>
              </a:lnSpc>
            </a:pPr>
            <a:r>
              <a:rPr b="0" lang="it-IT" sz="2400" spc="-1" strike="noStrike">
                <a:solidFill>
                  <a:srgbClr val="000000"/>
                </a:solidFill>
                <a:uFill>
                  <a:solidFill>
                    <a:srgbClr val="ffffff"/>
                  </a:solidFill>
                </a:uFill>
                <a:latin typeface="Arial"/>
                <a:ea typeface="Arial"/>
              </a:rPr>
              <a:t>L’intervento attualmente registra:</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800" spc="-1" strike="noStrike">
                <a:solidFill>
                  <a:srgbClr val="000000"/>
                </a:solidFill>
                <a:uFill>
                  <a:solidFill>
                    <a:srgbClr val="ffffff"/>
                  </a:solidFill>
                </a:uFill>
                <a:latin typeface="Arial"/>
                <a:ea typeface="Arial"/>
              </a:rPr>
              <a:t>- una spesa di </a:t>
            </a:r>
            <a:r>
              <a:rPr b="1" lang="it-IT" sz="2800" spc="-1" strike="noStrike">
                <a:solidFill>
                  <a:srgbClr val="000000"/>
                </a:solidFill>
                <a:uFill>
                  <a:solidFill>
                    <a:srgbClr val="ffffff"/>
                  </a:solidFill>
                </a:uFill>
                <a:latin typeface="Arial"/>
                <a:ea typeface="Arial"/>
              </a:rPr>
              <a:t>9,5 milioni </a:t>
            </a:r>
            <a:r>
              <a:rPr b="0" lang="it-IT" sz="2800" spc="-1" strike="noStrike">
                <a:solidFill>
                  <a:srgbClr val="000000"/>
                </a:solidFill>
                <a:uFill>
                  <a:solidFill>
                    <a:srgbClr val="ffffff"/>
                  </a:solidFill>
                </a:uFill>
                <a:latin typeface="Arial"/>
                <a:ea typeface="Arial"/>
              </a:rPr>
              <a:t>di euro (</a:t>
            </a:r>
            <a:r>
              <a:rPr b="1" lang="it-IT" sz="2800" spc="-1" strike="noStrike">
                <a:solidFill>
                  <a:srgbClr val="000000"/>
                </a:solidFill>
                <a:uFill>
                  <a:solidFill>
                    <a:srgbClr val="ffffff"/>
                  </a:solidFill>
                </a:uFill>
                <a:latin typeface="Arial"/>
                <a:ea typeface="Arial"/>
              </a:rPr>
              <a:t>+ 5,6%</a:t>
            </a:r>
            <a:r>
              <a:rPr b="0" lang="it-IT" sz="2800" spc="-1" strike="noStrike">
                <a:solidFill>
                  <a:srgbClr val="000000"/>
                </a:solidFill>
                <a:uFill>
                  <a:solidFill>
                    <a:srgbClr val="ffffff"/>
                  </a:solidFill>
                </a:uFill>
                <a:latin typeface="Arial"/>
                <a:ea typeface="Arial"/>
              </a:rPr>
              <a:t>) con una previsione a fine anno di </a:t>
            </a:r>
            <a:r>
              <a:rPr b="1" lang="it-IT" sz="2800" spc="-1" strike="noStrike">
                <a:solidFill>
                  <a:srgbClr val="000000"/>
                </a:solidFill>
                <a:uFill>
                  <a:solidFill>
                    <a:srgbClr val="ffffff"/>
                  </a:solidFill>
                </a:uFill>
                <a:latin typeface="Arial"/>
                <a:ea typeface="Arial"/>
              </a:rPr>
              <a:t>12 milioni</a:t>
            </a:r>
            <a:r>
              <a:rPr b="0" lang="it-IT" sz="2800" spc="-1" strike="noStrike">
                <a:solidFill>
                  <a:srgbClr val="000000"/>
                </a:solidFill>
                <a:uFill>
                  <a:solidFill>
                    <a:srgbClr val="ffffff"/>
                  </a:solidFill>
                </a:uFill>
                <a:latin typeface="Arial"/>
                <a:ea typeface="Arial"/>
              </a:rPr>
              <a:t>;</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800" spc="-1" strike="noStrike">
                <a:solidFill>
                  <a:srgbClr val="000000"/>
                </a:solidFill>
                <a:uFill>
                  <a:solidFill>
                    <a:srgbClr val="ffffff"/>
                  </a:solidFill>
                </a:uFill>
                <a:latin typeface="Arial"/>
                <a:ea typeface="Arial"/>
              </a:rPr>
              <a:t>-</a:t>
            </a:r>
            <a:r>
              <a:rPr b="0" lang="it-IT" sz="2800" spc="-1" strike="noStrike">
                <a:solidFill>
                  <a:srgbClr val="000000"/>
                </a:solidFill>
                <a:uFill>
                  <a:solidFill>
                    <a:srgbClr val="ffffff"/>
                  </a:solidFill>
                </a:uFill>
                <a:latin typeface="Arial"/>
                <a:ea typeface="Arial"/>
              </a:rPr>
              <a:t>	</a:t>
            </a:r>
            <a:r>
              <a:rPr b="0" lang="it-IT" sz="2800" spc="-1" strike="noStrike">
                <a:solidFill>
                  <a:srgbClr val="000000"/>
                </a:solidFill>
                <a:uFill>
                  <a:solidFill>
                    <a:srgbClr val="ffffff"/>
                  </a:solidFill>
                </a:uFill>
                <a:latin typeface="Arial"/>
                <a:ea typeface="Arial"/>
              </a:rPr>
              <a:t>5.274 beneficiari con una previsione a fine anno di circa 5.800</a:t>
            </a: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742680" indent="-283680">
              <a:lnSpc>
                <a:spcPct val="100000"/>
              </a:lnSpc>
            </a:pPr>
            <a:endParaRPr b="0" lang="it-IT" sz="1800" spc="-1" strike="noStrike">
              <a:solidFill>
                <a:srgbClr val="000000"/>
              </a:solidFill>
              <a:uFill>
                <a:solidFill>
                  <a:srgbClr val="ffffff"/>
                </a:solidFill>
              </a:uFill>
              <a:latin typeface="Arial"/>
            </a:endParaRPr>
          </a:p>
        </p:txBody>
      </p:sp>
      <p:sp>
        <p:nvSpPr>
          <p:cNvPr id="216" name="CustomShape 3"/>
          <p:cNvSpPr/>
          <p:nvPr/>
        </p:nvSpPr>
        <p:spPr>
          <a:xfrm>
            <a:off x="503280" y="681120"/>
            <a:ext cx="6262920" cy="118764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Quota sostegno alle  esigenze di familiari invalidi</a:t>
            </a:r>
            <a:endParaRPr b="0" lang="it-IT" sz="1800" spc="-1" strike="noStrike">
              <a:solidFill>
                <a:srgbClr val="000000"/>
              </a:solidFill>
              <a:uFill>
                <a:solidFill>
                  <a:srgbClr val="ffffff"/>
                </a:solidFill>
              </a:uFill>
              <a:latin typeface="Arial"/>
            </a:endParaRPr>
          </a:p>
        </p:txBody>
      </p:sp>
      <p:pic>
        <p:nvPicPr>
          <p:cNvPr id="217" name="Picture 2" descr=""/>
          <p:cNvPicPr/>
          <p:nvPr/>
        </p:nvPicPr>
        <p:blipFill>
          <a:blip r:embed="rId1"/>
          <a:stretch/>
        </p:blipFill>
        <p:spPr>
          <a:xfrm>
            <a:off x="6705720" y="533520"/>
            <a:ext cx="2287080" cy="151884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4" name="Shape" descr=""/>
          <p:cNvPicPr/>
          <p:nvPr/>
        </p:nvPicPr>
        <p:blipFill>
          <a:blip r:embed="rId1"/>
          <a:stretch/>
        </p:blipFill>
        <p:spPr>
          <a:xfrm>
            <a:off x="5052960" y="4487760"/>
            <a:ext cx="3997080" cy="2303280"/>
          </a:xfrm>
          <a:prstGeom prst="rect">
            <a:avLst/>
          </a:prstGeom>
          <a:ln w="9360">
            <a:noFill/>
          </a:ln>
        </p:spPr>
      </p:pic>
      <p:sp>
        <p:nvSpPr>
          <p:cNvPr id="155"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nchor="ctr"/>
          <a:p>
            <a:pPr>
              <a:lnSpc>
                <a:spcPct val="100000"/>
              </a:lnSpc>
            </a:pPr>
            <a:r>
              <a:rPr b="1" lang="it-IT" sz="3600" spc="-1" strike="noStrike">
                <a:solidFill>
                  <a:srgbClr val="5b9bd5"/>
                </a:solidFill>
                <a:uFill>
                  <a:solidFill>
                    <a:srgbClr val="ffffff"/>
                  </a:solidFill>
                </a:uFill>
                <a:latin typeface="Arial"/>
              </a:rPr>
              <a:t>Domande raccolte</a:t>
            </a:r>
            <a:endParaRPr b="0" lang="it-IT" sz="1800" spc="-1" strike="noStrike">
              <a:solidFill>
                <a:srgbClr val="000000"/>
              </a:solidFill>
              <a:uFill>
                <a:solidFill>
                  <a:srgbClr val="ffffff"/>
                </a:solidFill>
              </a:uFill>
              <a:latin typeface="Arial"/>
            </a:endParaRPr>
          </a:p>
        </p:txBody>
      </p:sp>
      <p:sp>
        <p:nvSpPr>
          <p:cNvPr id="156" name="CustomShape 2"/>
          <p:cNvSpPr/>
          <p:nvPr/>
        </p:nvSpPr>
        <p:spPr>
          <a:xfrm>
            <a:off x="431640" y="172872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marL="270000" indent="-269640" algn="just">
              <a:lnSpc>
                <a:spcPct val="100000"/>
              </a:lnSpc>
              <a:buClr>
                <a:srgbClr val="000000"/>
              </a:buClr>
              <a:buFont typeface="Times New Roman"/>
              <a:buChar char="•"/>
            </a:pPr>
            <a:r>
              <a:rPr b="0" lang="it-IT" sz="2400" spc="-1" strike="noStrike">
                <a:solidFill>
                  <a:srgbClr val="000000"/>
                </a:solidFill>
                <a:uFill>
                  <a:solidFill>
                    <a:srgbClr val="ffffff"/>
                  </a:solidFill>
                </a:uFill>
                <a:latin typeface="Arial"/>
                <a:ea typeface="Arial"/>
              </a:rPr>
              <a:t>Nel periodo 09.10.2017 al 31.05.2018 sono state raccolte 41.691 domande di cui </a:t>
            </a:r>
            <a:r>
              <a:rPr b="1" lang="it-IT" sz="2800" spc="-1" strike="noStrike">
                <a:solidFill>
                  <a:srgbClr val="000000"/>
                </a:solidFill>
                <a:uFill>
                  <a:solidFill>
                    <a:srgbClr val="ffffff"/>
                  </a:solidFill>
                </a:uFill>
                <a:latin typeface="Arial"/>
                <a:ea typeface="Arial"/>
              </a:rPr>
              <a:t>36.849</a:t>
            </a:r>
            <a:r>
              <a:rPr b="0" lang="it-IT" sz="2400" spc="-1" strike="noStrike">
                <a:solidFill>
                  <a:srgbClr val="000000"/>
                </a:solidFill>
                <a:uFill>
                  <a:solidFill>
                    <a:srgbClr val="ffffff"/>
                  </a:solidFill>
                </a:uFill>
                <a:latin typeface="Arial"/>
                <a:ea typeface="Arial"/>
              </a:rPr>
              <a:t> (88%) hanno diritto ad almeno una delle quote dell’assegno</a:t>
            </a:r>
            <a:endParaRPr b="0" lang="it-IT" sz="1800" spc="-1" strike="noStrike">
              <a:solidFill>
                <a:srgbClr val="000000"/>
              </a:solidFill>
              <a:uFill>
                <a:solidFill>
                  <a:srgbClr val="ffffff"/>
                </a:solidFill>
              </a:uFill>
              <a:latin typeface="Arial"/>
            </a:endParaRPr>
          </a:p>
          <a:p>
            <a:pPr marL="270000" indent="-269640" algn="just">
              <a:lnSpc>
                <a:spcPct val="100000"/>
              </a:lnSpc>
              <a:buClr>
                <a:srgbClr val="000000"/>
              </a:buClr>
              <a:buFont typeface="Times New Roman"/>
              <a:buChar char="•"/>
            </a:pPr>
            <a:r>
              <a:rPr b="0" lang="it-IT" sz="2400" spc="-1" strike="noStrike">
                <a:solidFill>
                  <a:srgbClr val="000000"/>
                </a:solidFill>
                <a:uFill>
                  <a:solidFill>
                    <a:srgbClr val="ffffff"/>
                  </a:solidFill>
                </a:uFill>
                <a:latin typeface="Arial"/>
                <a:ea typeface="Arial"/>
              </a:rPr>
              <a:t>Entro la fine 2018 si stimano ulteriori 2.000 domande idonee</a:t>
            </a:r>
            <a:endParaRPr b="0" lang="it-IT" sz="1800" spc="-1" strike="noStrike">
              <a:solidFill>
                <a:srgbClr val="000000"/>
              </a:solidFill>
              <a:uFill>
                <a:solidFill>
                  <a:srgbClr val="ffffff"/>
                </a:solidFill>
              </a:uFill>
              <a:latin typeface="Arial"/>
            </a:endParaRPr>
          </a:p>
          <a:p>
            <a:pPr marL="270000" indent="-269640" algn="just">
              <a:lnSpc>
                <a:spcPct val="100000"/>
              </a:lnSpc>
              <a:buClr>
                <a:srgbClr val="000000"/>
              </a:buClr>
              <a:buFont typeface="Times New Roman"/>
              <a:buChar char="•"/>
            </a:pPr>
            <a:r>
              <a:rPr b="0" lang="it-IT" sz="2400" spc="-1" strike="noStrike">
                <a:solidFill>
                  <a:srgbClr val="000000"/>
                </a:solidFill>
                <a:uFill>
                  <a:solidFill>
                    <a:srgbClr val="ffffff"/>
                  </a:solidFill>
                </a:uFill>
                <a:latin typeface="Arial"/>
                <a:ea typeface="Arial"/>
              </a:rPr>
              <a:t>La popolazione interessata dall’intervento sarà di circa 130.000 persone (</a:t>
            </a:r>
            <a:r>
              <a:rPr b="1" lang="it-IT" sz="2800" spc="-1" strike="noStrike">
                <a:solidFill>
                  <a:srgbClr val="000000"/>
                </a:solidFill>
                <a:uFill>
                  <a:solidFill>
                    <a:srgbClr val="ffffff"/>
                  </a:solidFill>
                </a:uFill>
                <a:latin typeface="Arial"/>
                <a:ea typeface="Arial"/>
              </a:rPr>
              <a:t>un trentino su quattro</a:t>
            </a:r>
            <a:r>
              <a:rPr b="0" lang="it-IT" sz="2400" spc="-1" strike="noStrike">
                <a:solidFill>
                  <a:srgbClr val="000000"/>
                </a:solidFill>
                <a:uFill>
                  <a:solidFill>
                    <a:srgbClr val="ffffff"/>
                  </a:solidFill>
                </a:uFill>
                <a:latin typeface="Arial"/>
                <a:ea typeface="Arial"/>
              </a:rPr>
              <a:t>).</a:t>
            </a:r>
            <a:endParaRPr b="0" lang="it-IT" sz="1800" spc="-1" strike="noStrike">
              <a:solidFill>
                <a:srgbClr val="000000"/>
              </a:solidFill>
              <a:uFill>
                <a:solidFill>
                  <a:srgbClr val="ffffff"/>
                </a:solidFill>
              </a:uFill>
              <a:latin typeface="Arial"/>
            </a:endParaRPr>
          </a:p>
          <a:p>
            <a:pPr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742680" indent="-283680">
              <a:lnSpc>
                <a:spcPct val="100000"/>
              </a:lnSpc>
            </a:pPr>
            <a:endParaRPr b="0" lang="it-IT"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219" name="CustomShape 2"/>
          <p:cNvSpPr/>
          <p:nvPr/>
        </p:nvSpPr>
        <p:spPr>
          <a:xfrm>
            <a:off x="503280" y="1800360"/>
            <a:ext cx="8208720" cy="4376520"/>
          </a:xfrm>
          <a:custGeom>
            <a:avLst/>
            <a:gdLst/>
            <a:ahLst/>
            <a:rect l="l" t="t" r="r" b="b"/>
            <a:pathLst>
              <a:path w="21600" h="21600">
                <a:moveTo>
                  <a:pt x="0" y="0"/>
                </a:moveTo>
                <a:lnTo>
                  <a:pt x="1" y="0"/>
                </a:lnTo>
                <a:lnTo>
                  <a:pt x="1" y="1"/>
                </a:lnTo>
                <a:lnTo>
                  <a:pt x="0" y="1"/>
                </a:lnTo>
                <a:lnTo>
                  <a:pt x="0" y="0"/>
                </a:lnTo>
                <a:close/>
              </a:path>
            </a:pathLst>
          </a:custGeom>
          <a:noFill/>
          <a:ln>
            <a:noFill/>
          </a:ln>
        </p:spPr>
        <p:style>
          <a:lnRef idx="0"/>
          <a:fillRef idx="0"/>
          <a:effectRef idx="0"/>
          <a:fontRef idx="minor"/>
        </p:style>
        <p:txBody>
          <a:bodyPr lIns="90000" rIns="90000" tIns="45000" bIns="45000"/>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742680" indent="-283680">
              <a:lnSpc>
                <a:spcPct val="100000"/>
              </a:lnSpc>
            </a:pPr>
            <a:endParaRPr b="0" lang="it-IT" sz="1800" spc="-1" strike="noStrike">
              <a:solidFill>
                <a:srgbClr val="000000"/>
              </a:solidFill>
              <a:uFill>
                <a:solidFill>
                  <a:srgbClr val="ffffff"/>
                </a:solidFill>
              </a:uFill>
              <a:latin typeface="Arial"/>
            </a:endParaRPr>
          </a:p>
        </p:txBody>
      </p:sp>
      <p:sp>
        <p:nvSpPr>
          <p:cNvPr id="220" name="CustomShape 3"/>
          <p:cNvSpPr/>
          <p:nvPr/>
        </p:nvSpPr>
        <p:spPr>
          <a:xfrm>
            <a:off x="647640" y="720720"/>
            <a:ext cx="7919640" cy="173628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Quota sostegno alle  esigenze di familiari invalidi: importi medi mensili erogati</a:t>
            </a:r>
            <a:endParaRPr b="0" lang="it-IT" sz="1800" spc="-1" strike="noStrike">
              <a:solidFill>
                <a:srgbClr val="000000"/>
              </a:solidFill>
              <a:uFill>
                <a:solidFill>
                  <a:srgbClr val="ffffff"/>
                </a:solidFill>
              </a:uFill>
              <a:latin typeface="Arial"/>
            </a:endParaRPr>
          </a:p>
        </p:txBody>
      </p:sp>
      <p:graphicFrame>
        <p:nvGraphicFramePr>
          <p:cNvPr id="221" name="Table 4"/>
          <p:cNvGraphicFramePr/>
          <p:nvPr/>
        </p:nvGraphicFramePr>
        <p:xfrm>
          <a:off x="739800" y="2879640"/>
          <a:ext cx="7262640" cy="2159280"/>
        </p:xfrm>
        <a:graphic>
          <a:graphicData uri="http://schemas.openxmlformats.org/drawingml/2006/table">
            <a:tbl>
              <a:tblPr/>
              <a:tblGrid>
                <a:gridCol w="2419920"/>
                <a:gridCol w="2419920"/>
                <a:gridCol w="2422800"/>
              </a:tblGrid>
              <a:tr h="719640">
                <a:tc>
                  <a:tcPr marL="91440" marR="91440">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c>
                  <a:txBody>
                    <a:bodyPr anchor="ctr"/>
                    <a:p>
                      <a:pPr algn="ctr">
                        <a:lnSpc>
                          <a:spcPct val="100000"/>
                        </a:lnSpc>
                      </a:pPr>
                      <a:r>
                        <a:rPr b="1" lang="it-IT" sz="2400" spc="-1" strike="noStrike">
                          <a:solidFill>
                            <a:srgbClr val="ffffff"/>
                          </a:solidFill>
                          <a:uFill>
                            <a:solidFill>
                              <a:srgbClr val="ffffff"/>
                            </a:solidFill>
                          </a:uFill>
                          <a:latin typeface="Calibri"/>
                        </a:rPr>
                        <a:t>gravi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c>
                  <a:txBody>
                    <a:bodyPr anchor="ctr"/>
                    <a:p>
                      <a:pPr algn="ctr">
                        <a:lnSpc>
                          <a:spcPct val="100000"/>
                        </a:lnSpc>
                      </a:pPr>
                      <a:r>
                        <a:rPr b="1" lang="it-IT" sz="2400" spc="-1" strike="noStrike">
                          <a:solidFill>
                            <a:srgbClr val="ffffff"/>
                          </a:solidFill>
                          <a:uFill>
                            <a:solidFill>
                              <a:srgbClr val="ffffff"/>
                            </a:solidFill>
                          </a:uFill>
                          <a:latin typeface="Calibri"/>
                        </a:rPr>
                        <a:t>non gravi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12240">
                      <a:solidFill>
                        <a:srgbClr val="ffffff"/>
                      </a:solidFill>
                    </a:lnB>
                    <a:solidFill>
                      <a:srgbClr val="5b9bd5"/>
                    </a:solidFill>
                  </a:tcPr>
                </a:tc>
              </a:tr>
              <a:tr h="719640">
                <a:tc>
                  <a:txBody>
                    <a:bodyPr anchor="ctr"/>
                    <a:p>
                      <a:pPr>
                        <a:lnSpc>
                          <a:spcPct val="100000"/>
                        </a:lnSpc>
                      </a:pPr>
                      <a:r>
                        <a:rPr b="0" lang="it-IT" sz="2400" spc="-1" strike="noStrike">
                          <a:solidFill>
                            <a:srgbClr val="000000"/>
                          </a:solidFill>
                          <a:uFill>
                            <a:solidFill>
                              <a:srgbClr val="ffffff"/>
                            </a:solidFill>
                          </a:uFill>
                          <a:latin typeface="Calibri"/>
                        </a:rPr>
                        <a:t>minori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400" spc="-1" strike="noStrike">
                          <a:solidFill>
                            <a:srgbClr val="000000"/>
                          </a:solidFill>
                          <a:uFill>
                            <a:solidFill>
                              <a:srgbClr val="ffffff"/>
                            </a:solidFill>
                          </a:uFill>
                          <a:latin typeface="Calibri"/>
                        </a:rPr>
                        <a:t>305,00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400" spc="-1" strike="noStrike">
                          <a:solidFill>
                            <a:srgbClr val="000000"/>
                          </a:solidFill>
                          <a:uFill>
                            <a:solidFill>
                              <a:srgbClr val="ffffff"/>
                            </a:solidFill>
                          </a:uFill>
                          <a:latin typeface="Calibri"/>
                        </a:rPr>
                        <a:t>194,00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86b2de"/>
                    </a:solidFill>
                  </a:tcPr>
                </a:tc>
              </a:tr>
              <a:tr h="720360">
                <a:tc>
                  <a:txBody>
                    <a:bodyPr anchor="ctr"/>
                    <a:p>
                      <a:pPr>
                        <a:lnSpc>
                          <a:spcPct val="100000"/>
                        </a:lnSpc>
                      </a:pPr>
                      <a:r>
                        <a:rPr b="0" lang="it-IT" sz="2400" spc="-1" strike="noStrike">
                          <a:solidFill>
                            <a:srgbClr val="000000"/>
                          </a:solidFill>
                          <a:uFill>
                            <a:solidFill>
                              <a:srgbClr val="ffffff"/>
                            </a:solidFill>
                          </a:uFill>
                          <a:latin typeface="Calibri"/>
                        </a:rPr>
                        <a:t>maggiorenni</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400" spc="-1" strike="noStrike">
                          <a:solidFill>
                            <a:srgbClr val="000000"/>
                          </a:solidFill>
                          <a:uFill>
                            <a:solidFill>
                              <a:srgbClr val="ffffff"/>
                            </a:solidFill>
                          </a:uFill>
                          <a:latin typeface="Calibri"/>
                        </a:rPr>
                        <a:t>100,00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c>
                  <a:txBody>
                    <a:bodyPr anchor="ctr"/>
                    <a:p>
                      <a:pPr algn="r">
                        <a:lnSpc>
                          <a:spcPct val="100000"/>
                        </a:lnSpc>
                      </a:pPr>
                      <a:r>
                        <a:rPr b="0" lang="it-IT" sz="2400" spc="-1" strike="noStrike">
                          <a:solidFill>
                            <a:srgbClr val="000000"/>
                          </a:solidFill>
                          <a:uFill>
                            <a:solidFill>
                              <a:srgbClr val="ffffff"/>
                            </a:solidFill>
                          </a:uFill>
                          <a:latin typeface="Calibri"/>
                        </a:rPr>
                        <a:t>€ </a:t>
                      </a:r>
                      <a:r>
                        <a:rPr b="0" lang="it-IT" sz="2400" spc="-1" strike="noStrike">
                          <a:solidFill>
                            <a:srgbClr val="000000"/>
                          </a:solidFill>
                          <a:uFill>
                            <a:solidFill>
                              <a:srgbClr val="ffffff"/>
                            </a:solidFill>
                          </a:uFill>
                          <a:latin typeface="Calibri"/>
                        </a:rPr>
                        <a:t>46,00</a:t>
                      </a:r>
                      <a:endParaRPr b="0" lang="it-IT" sz="1800" spc="-1" strike="noStrike">
                        <a:solidFill>
                          <a:srgbClr val="000000"/>
                        </a:solidFill>
                        <a:uFill>
                          <a:solidFill>
                            <a:srgbClr val="ffffff"/>
                          </a:solidFill>
                        </a:uFill>
                        <a:latin typeface="Arial"/>
                      </a:endParaRPr>
                    </a:p>
                  </a:txBody>
                  <a:tcPr marL="91440" marR="91440">
                    <a:lnL w="6480">
                      <a:solidFill>
                        <a:srgbClr val="5b9bd5"/>
                      </a:solidFill>
                    </a:lnL>
                    <a:lnR w="6480">
                      <a:solidFill>
                        <a:srgbClr val="5b9bd5"/>
                      </a:solidFill>
                    </a:lnR>
                    <a:lnT w="6480">
                      <a:solidFill>
                        <a:srgbClr val="5b9bd5"/>
                      </a:solidFill>
                    </a:lnT>
                    <a:lnB w="6480">
                      <a:solidFill>
                        <a:srgbClr val="5b9bd5"/>
                      </a:solidFill>
                    </a:lnB>
                    <a:solidFill>
                      <a:srgbClr val="a2c1e4"/>
                    </a:solidFill>
                  </a:tcPr>
                </a:tc>
              </a:tr>
            </a:tbl>
          </a:graphicData>
        </a:graphic>
      </p:graphicFrame>
      <p:sp>
        <p:nvSpPr>
          <p:cNvPr id="222" name="CustomShape 5"/>
          <p:cNvSpPr/>
          <p:nvPr/>
        </p:nvSpPr>
        <p:spPr>
          <a:xfrm>
            <a:off x="647640" y="5311800"/>
            <a:ext cx="7644960" cy="1187640"/>
          </a:xfrm>
          <a:prstGeom prst="rect">
            <a:avLst/>
          </a:prstGeom>
          <a:noFill/>
          <a:ln w="9360">
            <a:noFill/>
          </a:ln>
        </p:spPr>
        <p:style>
          <a:lnRef idx="0"/>
          <a:fillRef idx="0"/>
          <a:effectRef idx="0"/>
          <a:fontRef idx="minor"/>
        </p:style>
        <p:txBody>
          <a:bodyPr lIns="90000" rIns="90000" tIns="45000" bIns="45000"/>
          <a:p>
            <a:pPr algn="just">
              <a:lnSpc>
                <a:spcPct val="100000"/>
              </a:lnSpc>
            </a:pPr>
            <a:r>
              <a:rPr b="0" lang="it-IT" sz="2400" spc="-1" strike="noStrike">
                <a:solidFill>
                  <a:srgbClr val="000000"/>
                </a:solidFill>
                <a:uFill>
                  <a:solidFill>
                    <a:srgbClr val="ffffff"/>
                  </a:solidFill>
                </a:uFill>
                <a:latin typeface="Calibri"/>
              </a:rPr>
              <a:t>La quota si cumula con gli interventi nazionali a favore degli invalidi civili (indennità d’accompagnamento, pensione d’invalidità, ecc.) e per i più gravi con l’</a:t>
            </a:r>
            <a:r>
              <a:rPr b="1" lang="it-IT" sz="2400" spc="-1" strike="noStrike">
                <a:solidFill>
                  <a:srgbClr val="000000"/>
                </a:solidFill>
                <a:uFill>
                  <a:solidFill>
                    <a:srgbClr val="ffffff"/>
                  </a:solidFill>
                </a:uFill>
                <a:latin typeface="Calibri"/>
              </a:rPr>
              <a:t>assegno di cura</a:t>
            </a:r>
            <a:endParaRPr b="0" lang="it-IT" sz="18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457200" y="457200"/>
            <a:ext cx="8227800" cy="1369800"/>
          </a:xfrm>
          <a:prstGeom prst="rect">
            <a:avLst/>
          </a:prstGeom>
          <a:noFill/>
          <a:ln>
            <a:noFill/>
          </a:ln>
        </p:spPr>
        <p:txBody>
          <a:bodyPr lIns="90000" rIns="90000" tIns="46800" bIns="46800" anchor="ctr"/>
          <a:p>
            <a:pPr>
              <a:lnSpc>
                <a:spcPct val="100000"/>
              </a:lnSpc>
            </a:pPr>
            <a:r>
              <a:rPr b="1" lang="it-IT" sz="3600" spc="-1" strike="noStrike">
                <a:solidFill>
                  <a:srgbClr val="5b9bd5"/>
                </a:solidFill>
                <a:uFill>
                  <a:solidFill>
                    <a:srgbClr val="ffffff"/>
                  </a:solidFill>
                </a:uFill>
                <a:latin typeface="Arial"/>
              </a:rPr>
              <a:t>Alcuni esempi</a:t>
            </a:r>
            <a:endParaRPr b="0" lang="it-IT" sz="4400" spc="-1" strike="noStrike">
              <a:solidFill>
                <a:srgbClr val="000000"/>
              </a:solidFill>
              <a:uFill>
                <a:solidFill>
                  <a:srgbClr val="ffffff"/>
                </a:solidFill>
              </a:uFill>
              <a:latin typeface="Arial"/>
            </a:endParaRPr>
          </a:p>
        </p:txBody>
      </p:sp>
      <p:sp>
        <p:nvSpPr>
          <p:cNvPr id="224" name="TextShape 2"/>
          <p:cNvSpPr txBox="1"/>
          <p:nvPr/>
        </p:nvSpPr>
        <p:spPr>
          <a:xfrm>
            <a:off x="458280" y="1896120"/>
            <a:ext cx="8246880" cy="4619160"/>
          </a:xfrm>
          <a:prstGeom prst="rect">
            <a:avLst/>
          </a:prstGeom>
          <a:noFill/>
          <a:ln>
            <a:noFill/>
          </a:ln>
        </p:spPr>
        <p:txBody>
          <a:bodyPr lIns="90000" rIns="90000" tIns="46800" bIns="46800"/>
          <a:p>
            <a:pPr marL="341280" indent="-340920">
              <a:lnSpc>
                <a:spcPct val="80000"/>
              </a:lnSpc>
            </a:pPr>
            <a:r>
              <a:rPr b="1" i="1" lang="it-IT" sz="2000" spc="-1" strike="noStrike">
                <a:solidFill>
                  <a:srgbClr val="000000"/>
                </a:solidFill>
                <a:uFill>
                  <a:solidFill>
                    <a:srgbClr val="ffffff"/>
                  </a:solidFill>
                </a:uFill>
                <a:latin typeface="Arial"/>
                <a:ea typeface="ＭＳ Ｐゴシック"/>
              </a:rPr>
              <a:t>a) coppia con due minori</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Una coppia con due minori, con un reddito da lavoro dipendente, al lordo delle tasse, di euro 22.933,00, percepisce al mese:</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A – sostegno al reddito</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euro 182,00</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B1 – sostegno ai figli</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150,00</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TOTALE</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332,00</a:t>
            </a:r>
            <a:endParaRPr b="0" lang="it-IT" sz="3200" spc="-1" strike="noStrike">
              <a:solidFill>
                <a:srgbClr val="000000"/>
              </a:solidFill>
              <a:uFill>
                <a:solidFill>
                  <a:srgbClr val="ffffff"/>
                </a:solidFill>
              </a:uFill>
              <a:latin typeface="Arial"/>
            </a:endParaRPr>
          </a:p>
          <a:p>
            <a:pPr marL="341280" indent="-340920">
              <a:lnSpc>
                <a:spcPct val="80000"/>
              </a:lnSpc>
            </a:pPr>
            <a:r>
              <a:rPr b="1" i="1" lang="it-IT" sz="2000" spc="-1" strike="noStrike">
                <a:solidFill>
                  <a:srgbClr val="000000"/>
                </a:solidFill>
                <a:uFill>
                  <a:solidFill>
                    <a:srgbClr val="ffffff"/>
                  </a:solidFill>
                </a:uFill>
                <a:latin typeface="Arial"/>
                <a:ea typeface="ＭＳ Ｐゴシック"/>
              </a:rPr>
              <a:t>b) soggetto da solo 51 enne, con difficoltà “sociali”</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Un soggetto che vive da solo con reddito di euro 4.036,00 che presenta anche problematiche ulteriori rispetto alla mera difficoltà economica, percepisce al mese:</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A – sostegno al reddito</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103,00</a:t>
            </a:r>
            <a:endParaRPr b="0" lang="it-IT" sz="3200" spc="-1" strike="noStrike">
              <a:solidFill>
                <a:srgbClr val="000000"/>
              </a:solidFill>
              <a:uFill>
                <a:solidFill>
                  <a:srgbClr val="ffffff"/>
                </a:solidFill>
              </a:uFill>
              <a:latin typeface="Arial"/>
            </a:endParaRPr>
          </a:p>
          <a:p>
            <a:pPr marL="341280" indent="-340920">
              <a:lnSpc>
                <a:spcPct val="80000"/>
              </a:lnSpc>
            </a:pPr>
            <a:r>
              <a:rPr b="1" i="1" lang="it-IT" sz="2000" spc="-1" strike="noStrike">
                <a:solidFill>
                  <a:srgbClr val="000000"/>
                </a:solidFill>
                <a:uFill>
                  <a:solidFill>
                    <a:srgbClr val="ffffff"/>
                  </a:solidFill>
                </a:uFill>
                <a:latin typeface="Arial"/>
                <a:ea typeface="ＭＳ Ｐゴシック"/>
              </a:rPr>
              <a:t>c) pensionata</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Una signora pensionata con una pensione lorda di euro 6.524,00, percepisce al mese:</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A – sostegno al reddito</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113,00</a:t>
            </a:r>
            <a:endParaRPr b="0" lang="it-IT" sz="3200" spc="-1" strike="noStrike">
              <a:solidFill>
                <a:srgbClr val="000000"/>
              </a:solidFill>
              <a:uFill>
                <a:solidFill>
                  <a:srgbClr val="ffffff"/>
                </a:solidFill>
              </a:u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TextShape 1"/>
          <p:cNvSpPr txBox="1"/>
          <p:nvPr/>
        </p:nvSpPr>
        <p:spPr>
          <a:xfrm>
            <a:off x="581040" y="1325520"/>
            <a:ext cx="8229240" cy="3884400"/>
          </a:xfrm>
          <a:prstGeom prst="rect">
            <a:avLst/>
          </a:prstGeom>
          <a:noFill/>
          <a:ln>
            <a:noFill/>
          </a:ln>
        </p:spPr>
        <p:txBody>
          <a:bodyPr lIns="90000" rIns="90000" tIns="46800" bIns="46800"/>
          <a:p>
            <a:pPr marL="341280" indent="-340920">
              <a:lnSpc>
                <a:spcPct val="80000"/>
              </a:lnSpc>
            </a:pPr>
            <a:r>
              <a:rPr b="1" i="1" lang="it-IT" sz="2000" spc="-1" strike="noStrike">
                <a:solidFill>
                  <a:srgbClr val="000000"/>
                </a:solidFill>
                <a:uFill>
                  <a:solidFill>
                    <a:srgbClr val="ffffff"/>
                  </a:solidFill>
                </a:uFill>
                <a:latin typeface="Arial"/>
                <a:ea typeface="ＭＳ Ｐゴシック"/>
              </a:rPr>
              <a:t>d) pensionata invalida con indennità di accompagnamento</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Una signora pensionata invalida con indennità di accompagnamento (euro 516,35), percepisce al mese:</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A – sostegno al reddito</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euro 432,00</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B3 – sostegno per familiari invalidi</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95,00</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TOTALE</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527,00</a:t>
            </a:r>
            <a:endParaRPr b="0" lang="it-IT" sz="3200" spc="-1" strike="noStrike">
              <a:solidFill>
                <a:srgbClr val="000000"/>
              </a:solidFill>
              <a:uFill>
                <a:solidFill>
                  <a:srgbClr val="ffffff"/>
                </a:solidFill>
              </a:uFill>
              <a:latin typeface="Arial"/>
            </a:endParaRPr>
          </a:p>
          <a:p>
            <a:pPr marL="341280" indent="-340920">
              <a:lnSpc>
                <a:spcPct val="80000"/>
              </a:lnSpc>
            </a:pPr>
            <a:r>
              <a:rPr b="1" i="1" lang="it-IT" sz="2000" spc="-1" strike="noStrike">
                <a:solidFill>
                  <a:srgbClr val="000000"/>
                </a:solidFill>
                <a:uFill>
                  <a:solidFill>
                    <a:srgbClr val="ffffff"/>
                  </a:solidFill>
                </a:uFill>
                <a:latin typeface="Arial"/>
                <a:ea typeface="ＭＳ Ｐゴシック"/>
              </a:rPr>
              <a:t>e) famiglia con 2 figli minori invalidi</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Una famiglia con due figli minori invalidi e a basso reddito da lavoro (euro 9.221,00), percepisce al mese:</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A – sostegno al reddito</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euro 710,00</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B1 – sostegno ai figli</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euro 345,00</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quota B3 – sostegno per familiari invalidi</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560,00</a:t>
            </a:r>
            <a:endParaRPr b="0" lang="it-IT" sz="3200" spc="-1" strike="noStrike">
              <a:solidFill>
                <a:srgbClr val="000000"/>
              </a:solidFill>
              <a:uFill>
                <a:solidFill>
                  <a:srgbClr val="ffffff"/>
                </a:solidFill>
              </a:uFill>
              <a:latin typeface="Arial"/>
            </a:endParaRPr>
          </a:p>
          <a:p>
            <a:pPr marL="341280" indent="-340920">
              <a:lnSpc>
                <a:spcPct val="80000"/>
              </a:lnSpc>
            </a:pPr>
            <a:r>
              <a:rPr b="0" lang="it-IT" sz="2000" spc="-1" strike="noStrike">
                <a:solidFill>
                  <a:srgbClr val="000000"/>
                </a:solidFill>
                <a:uFill>
                  <a:solidFill>
                    <a:srgbClr val="ffffff"/>
                  </a:solidFill>
                </a:uFill>
                <a:latin typeface="Arial"/>
                <a:ea typeface="ＭＳ Ｐゴシック"/>
              </a:rPr>
              <a:t>-</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TOTALE</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a:solidFill>
                  <a:srgbClr val="000000"/>
                </a:solidFill>
                <a:uFill>
                  <a:solidFill>
                    <a:srgbClr val="ffffff"/>
                  </a:solidFill>
                </a:uFill>
                <a:latin typeface="Arial"/>
                <a:ea typeface="ＭＳ Ｐゴシック"/>
              </a:rPr>
              <a:t>	</a:t>
            </a:r>
            <a:r>
              <a:rPr b="0" lang="it-IT" sz="2000" spc="-1" strike="noStrike" u="sng">
                <a:solidFill>
                  <a:srgbClr val="000000"/>
                </a:solidFill>
                <a:uFill>
                  <a:solidFill>
                    <a:srgbClr val="ffffff"/>
                  </a:solidFill>
                </a:uFill>
                <a:latin typeface="Arial"/>
                <a:ea typeface="ＭＳ Ｐゴシック"/>
              </a:rPr>
              <a:t>euro 1.615,00</a:t>
            </a:r>
            <a:endParaRPr b="0" lang="it-IT" sz="3200" spc="-1" strike="noStrike">
              <a:solidFill>
                <a:srgbClr val="000000"/>
              </a:solidFill>
              <a:uFill>
                <a:solidFill>
                  <a:srgbClr val="ffffff"/>
                </a:solidFill>
              </a:uFill>
              <a:latin typeface="Arial"/>
            </a:endParaRPr>
          </a:p>
          <a:p>
            <a:pPr marL="341280" indent="-340920">
              <a:lnSpc>
                <a:spcPct val="80000"/>
              </a:lnSpc>
            </a:pPr>
            <a:endParaRPr b="0" lang="it-IT" sz="32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510480" y="437760"/>
            <a:ext cx="8140320" cy="1563480"/>
          </a:xfrm>
          <a:prstGeom prst="rect">
            <a:avLst/>
          </a:prstGeom>
          <a:noFill/>
          <a:ln w="9360">
            <a:noFill/>
          </a:ln>
        </p:spPr>
        <p:style>
          <a:lnRef idx="0"/>
          <a:fillRef idx="0"/>
          <a:effectRef idx="0"/>
          <a:fontRef idx="minor"/>
        </p:style>
        <p:txBody>
          <a:bodyPr lIns="90000" rIns="90000" tIns="45000" bIns="45000"/>
          <a:p>
            <a:pPr algn="ctr">
              <a:lnSpc>
                <a:spcPct val="100000"/>
              </a:lnSpc>
            </a:pPr>
            <a:r>
              <a:rPr b="1" lang="it-IT" sz="4000" spc="-1" strike="noStrike">
                <a:solidFill>
                  <a:srgbClr val="00b050"/>
                </a:solidFill>
                <a:uFill>
                  <a:solidFill>
                    <a:srgbClr val="ffffff"/>
                  </a:solidFill>
                </a:uFill>
                <a:latin typeface="Arial"/>
              </a:rPr>
              <a:t>Verso il </a:t>
            </a:r>
            <a:endParaRPr b="0" lang="it-IT" sz="1800" spc="-1" strike="noStrike">
              <a:solidFill>
                <a:srgbClr val="000000"/>
              </a:solidFill>
              <a:uFill>
                <a:solidFill>
                  <a:srgbClr val="ffffff"/>
                </a:solidFill>
              </a:uFill>
              <a:latin typeface="Arial"/>
            </a:endParaRPr>
          </a:p>
          <a:p>
            <a:pPr algn="ctr">
              <a:lnSpc>
                <a:spcPct val="100000"/>
              </a:lnSpc>
            </a:pPr>
            <a:r>
              <a:rPr b="1" lang="it-IT" sz="4000" spc="-1" strike="noStrike">
                <a:solidFill>
                  <a:srgbClr val="00b050"/>
                </a:solidFill>
                <a:uFill>
                  <a:solidFill>
                    <a:srgbClr val="ffffff"/>
                  </a:solidFill>
                </a:uFill>
                <a:latin typeface="Arial"/>
              </a:rPr>
              <a:t>REDDITO di COMUNITÀ</a:t>
            </a:r>
            <a:endParaRPr b="0" lang="it-IT" sz="1800" spc="-1" strike="noStrike">
              <a:solidFill>
                <a:srgbClr val="000000"/>
              </a:solidFill>
              <a:uFill>
                <a:solidFill>
                  <a:srgbClr val="ffffff"/>
                </a:solidFill>
              </a:uFill>
              <a:latin typeface="Arial"/>
            </a:endParaRPr>
          </a:p>
        </p:txBody>
      </p:sp>
      <p:sp>
        <p:nvSpPr>
          <p:cNvPr id="227" name="CustomShape 2"/>
          <p:cNvSpPr/>
          <p:nvPr/>
        </p:nvSpPr>
        <p:spPr>
          <a:xfrm>
            <a:off x="599040" y="6165360"/>
            <a:ext cx="8140320" cy="516960"/>
          </a:xfrm>
          <a:prstGeom prst="rect">
            <a:avLst/>
          </a:prstGeom>
          <a:noFill/>
          <a:ln w="9360">
            <a:noFill/>
          </a:ln>
        </p:spPr>
        <p:style>
          <a:lnRef idx="0"/>
          <a:fillRef idx="0"/>
          <a:effectRef idx="0"/>
          <a:fontRef idx="minor"/>
        </p:style>
        <p:txBody>
          <a:bodyPr lIns="90000" rIns="90000" tIns="45000" bIns="45000"/>
          <a:p>
            <a:pPr algn="ctr">
              <a:lnSpc>
                <a:spcPct val="100000"/>
              </a:lnSpc>
            </a:pPr>
            <a:r>
              <a:rPr b="1" lang="it-IT" sz="2800" spc="-1" strike="noStrike">
                <a:solidFill>
                  <a:srgbClr val="00b050"/>
                </a:solidFill>
                <a:uFill>
                  <a:solidFill>
                    <a:srgbClr val="ffffff"/>
                  </a:solidFill>
                </a:uFill>
                <a:latin typeface="Arial"/>
              </a:rPr>
              <a:t>Un esempio virtuoso per il resto del Paese</a:t>
            </a:r>
            <a:endParaRPr b="0" lang="it-IT" sz="1800" spc="-1" strike="noStrike">
              <a:solidFill>
                <a:srgbClr val="000000"/>
              </a:solidFill>
              <a:uFill>
                <a:solidFill>
                  <a:srgbClr val="ffffff"/>
                </a:solidFill>
              </a:uFill>
              <a:latin typeface="Arial"/>
            </a:endParaRPr>
          </a:p>
        </p:txBody>
      </p:sp>
      <p:pic>
        <p:nvPicPr>
          <p:cNvPr id="228" name="Picture 10" descr=""/>
          <p:cNvPicPr/>
          <p:nvPr/>
        </p:nvPicPr>
        <p:blipFill>
          <a:blip r:embed="rId1"/>
          <a:stretch/>
        </p:blipFill>
        <p:spPr>
          <a:xfrm>
            <a:off x="0" y="2011320"/>
            <a:ext cx="9143640" cy="392724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CustomShape 1"/>
          <p:cNvSpPr/>
          <p:nvPr/>
        </p:nvSpPr>
        <p:spPr>
          <a:xfrm>
            <a:off x="792000" y="576360"/>
            <a:ext cx="6592680" cy="1065240"/>
          </a:xfrm>
          <a:prstGeom prst="rect">
            <a:avLst/>
          </a:prstGeom>
          <a:noFill/>
          <a:ln w="9360">
            <a:noFill/>
          </a:ln>
        </p:spPr>
        <p:style>
          <a:lnRef idx="0"/>
          <a:fillRef idx="0"/>
          <a:effectRef idx="0"/>
          <a:fontRef idx="minor"/>
        </p:style>
        <p:txBody>
          <a:bodyPr lIns="90000" rIns="90000" tIns="45000" bIns="45000"/>
          <a:p>
            <a:pPr>
              <a:lnSpc>
                <a:spcPct val="100000"/>
              </a:lnSpc>
            </a:pPr>
            <a:r>
              <a:rPr b="1" lang="it-IT" sz="3200" spc="-1" strike="noStrike">
                <a:solidFill>
                  <a:srgbClr val="00b050"/>
                </a:solidFill>
                <a:uFill>
                  <a:solidFill>
                    <a:srgbClr val="ffffff"/>
                  </a:solidFill>
                </a:uFill>
                <a:latin typeface="Arial"/>
              </a:rPr>
              <a:t>Reddito di Comunità: </a:t>
            </a:r>
            <a:endParaRPr b="0" lang="it-IT" sz="1800" spc="-1" strike="noStrike">
              <a:solidFill>
                <a:srgbClr val="000000"/>
              </a:solidFill>
              <a:uFill>
                <a:solidFill>
                  <a:srgbClr val="ffffff"/>
                </a:solidFill>
              </a:uFill>
              <a:latin typeface="Arial"/>
            </a:endParaRPr>
          </a:p>
          <a:p>
            <a:pPr>
              <a:lnSpc>
                <a:spcPct val="100000"/>
              </a:lnSpc>
            </a:pPr>
            <a:r>
              <a:rPr b="1" lang="it-IT" sz="3200" spc="-1" strike="noStrike">
                <a:solidFill>
                  <a:srgbClr val="00b050"/>
                </a:solidFill>
                <a:uFill>
                  <a:solidFill>
                    <a:srgbClr val="ffffff"/>
                  </a:solidFill>
                </a:uFill>
                <a:latin typeface="Arial"/>
              </a:rPr>
              <a:t>Sviluppi futuri</a:t>
            </a:r>
            <a:endParaRPr b="0" lang="it-IT" sz="1800" spc="-1" strike="noStrike">
              <a:solidFill>
                <a:srgbClr val="000000"/>
              </a:solidFill>
              <a:uFill>
                <a:solidFill>
                  <a:srgbClr val="ffffff"/>
                </a:solidFill>
              </a:uFill>
              <a:latin typeface="Arial"/>
            </a:endParaRPr>
          </a:p>
        </p:txBody>
      </p:sp>
      <p:sp>
        <p:nvSpPr>
          <p:cNvPr id="230" name="CustomShape 2"/>
          <p:cNvSpPr/>
          <p:nvPr/>
        </p:nvSpPr>
        <p:spPr>
          <a:xfrm>
            <a:off x="430200" y="1786320"/>
            <a:ext cx="8208720" cy="481140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marL="343080" indent="-342720" algn="just">
              <a:lnSpc>
                <a:spcPct val="100000"/>
              </a:lnSpc>
            </a:pPr>
            <a:r>
              <a:rPr b="0" lang="it-IT" sz="2400" spc="-1" strike="noStrike">
                <a:solidFill>
                  <a:srgbClr val="000000"/>
                </a:solidFill>
                <a:uFill>
                  <a:solidFill>
                    <a:srgbClr val="ffffff"/>
                  </a:solidFill>
                </a:uFill>
                <a:latin typeface="Arial"/>
              </a:rPr>
              <a:t>Per il 2019 si vuole intervenire con maggiore intensità sui nuclei in cui avviene una </a:t>
            </a:r>
            <a:r>
              <a:rPr b="1" lang="it-IT" sz="2400" spc="-1" strike="noStrike">
                <a:solidFill>
                  <a:srgbClr val="000000"/>
                </a:solidFill>
                <a:uFill>
                  <a:solidFill>
                    <a:srgbClr val="ffffff"/>
                  </a:solidFill>
                </a:uFill>
                <a:latin typeface="Arial"/>
              </a:rPr>
              <a:t>variazione significativa </a:t>
            </a:r>
            <a:r>
              <a:rPr b="0" lang="it-IT" sz="2400" spc="-1" strike="noStrike">
                <a:solidFill>
                  <a:srgbClr val="000000"/>
                </a:solidFill>
                <a:uFill>
                  <a:solidFill>
                    <a:srgbClr val="ffffff"/>
                  </a:solidFill>
                </a:uFill>
                <a:latin typeface="Arial"/>
              </a:rPr>
              <a:t>della condizione economica da un anno all’altro, sia in senso positivo che negativo: </a:t>
            </a:r>
            <a:endParaRPr b="0" lang="it-IT" sz="1800" spc="-1" strike="noStrike">
              <a:solidFill>
                <a:srgbClr val="000000"/>
              </a:solidFill>
              <a:uFill>
                <a:solidFill>
                  <a:srgbClr val="ffffff"/>
                </a:solidFill>
              </a:uFill>
              <a:latin typeface="Arial"/>
            </a:endParaRPr>
          </a:p>
          <a:p>
            <a:pPr marL="343080" indent="-342720" algn="just">
              <a:lnSpc>
                <a:spcPct val="100000"/>
              </a:lnSpc>
              <a:buClr>
                <a:srgbClr val="000000"/>
              </a:buClr>
              <a:buFont typeface="StarSymbol"/>
              <a:buAutoNum type="arabicParenR"/>
            </a:pPr>
            <a:r>
              <a:rPr b="0" lang="it-IT" sz="2000" spc="-1" strike="noStrike">
                <a:solidFill>
                  <a:srgbClr val="000000"/>
                </a:solidFill>
                <a:uFill>
                  <a:solidFill>
                    <a:srgbClr val="ffffff"/>
                  </a:solidFill>
                </a:uFill>
                <a:latin typeface="Arial"/>
              </a:rPr>
              <a:t>singoli/famiglie in cui </a:t>
            </a:r>
            <a:r>
              <a:rPr b="1" lang="it-IT" sz="2000" spc="-1" strike="noStrike">
                <a:solidFill>
                  <a:srgbClr val="000000"/>
                </a:solidFill>
                <a:uFill>
                  <a:solidFill>
                    <a:srgbClr val="ffffff"/>
                  </a:solidFill>
                </a:uFill>
                <a:latin typeface="Arial"/>
              </a:rPr>
              <a:t>viene meno il sostegno della NASPI</a:t>
            </a:r>
            <a:r>
              <a:rPr b="0" lang="it-IT" sz="2000" spc="-1" strike="noStrike">
                <a:solidFill>
                  <a:srgbClr val="000000"/>
                </a:solidFill>
                <a:uFill>
                  <a:solidFill>
                    <a:srgbClr val="ffffff"/>
                  </a:solidFill>
                </a:uFill>
                <a:latin typeface="Arial"/>
              </a:rPr>
              <a:t> e che quindi precipitano in una situazione di mancanza totale di reddito</a:t>
            </a:r>
            <a:endParaRPr b="0" lang="it-IT" sz="1800" spc="-1" strike="noStrike">
              <a:solidFill>
                <a:srgbClr val="000000"/>
              </a:solidFill>
              <a:uFill>
                <a:solidFill>
                  <a:srgbClr val="ffffff"/>
                </a:solidFill>
              </a:uFill>
              <a:latin typeface="Arial"/>
            </a:endParaRPr>
          </a:p>
          <a:p>
            <a:pPr marL="343080" indent="-342720" algn="just">
              <a:lnSpc>
                <a:spcPct val="100000"/>
              </a:lnSpc>
              <a:buClr>
                <a:srgbClr val="000000"/>
              </a:buClr>
              <a:buFont typeface="Times New Roman"/>
              <a:buAutoNum type="arabicParenR"/>
            </a:pPr>
            <a:r>
              <a:rPr b="0" lang="it-IT" sz="2000" spc="-1" strike="noStrike">
                <a:solidFill>
                  <a:srgbClr val="000000"/>
                </a:solidFill>
                <a:uFill>
                  <a:solidFill>
                    <a:srgbClr val="ffffff"/>
                  </a:solidFill>
                </a:uFill>
                <a:latin typeface="Arial"/>
              </a:rPr>
              <a:t>singoli/famiglie che presentano </a:t>
            </a:r>
            <a:r>
              <a:rPr b="1" lang="it-IT" sz="2000" spc="-1" strike="noStrike">
                <a:solidFill>
                  <a:srgbClr val="000000"/>
                </a:solidFill>
                <a:uFill>
                  <a:solidFill>
                    <a:srgbClr val="ffffff"/>
                  </a:solidFill>
                </a:uFill>
                <a:latin typeface="Arial"/>
              </a:rPr>
              <a:t>un aumento significativo dell’impegno lavorativo</a:t>
            </a:r>
            <a:r>
              <a:rPr b="0" lang="it-IT" sz="2000" spc="-1" strike="noStrike">
                <a:solidFill>
                  <a:srgbClr val="000000"/>
                </a:solidFill>
                <a:uFill>
                  <a:solidFill>
                    <a:srgbClr val="ffffff"/>
                  </a:solidFill>
                </a:uFill>
                <a:latin typeface="Arial"/>
              </a:rPr>
              <a:t>, (e quindi del reddito da lavoro), che si vuole “sterilizzare” per evitare una fuoriuscita dall’ambito di sostegno dell’assegno.</a:t>
            </a:r>
            <a:endParaRPr b="0" lang="it-IT" sz="1800" spc="-1" strike="noStrike">
              <a:solidFill>
                <a:srgbClr val="000000"/>
              </a:solidFill>
              <a:uFill>
                <a:solidFill>
                  <a:srgbClr val="ffffff"/>
                </a:solidFill>
              </a:uFill>
              <a:latin typeface="Arial"/>
            </a:endParaRPr>
          </a:p>
          <a:p>
            <a:pPr marL="343080" indent="-342720" algn="just">
              <a:lnSpc>
                <a:spcPct val="100000"/>
              </a:lnSpc>
            </a:pPr>
            <a:r>
              <a:rPr b="0" lang="it-IT" sz="2400" spc="-1" strike="noStrike">
                <a:solidFill>
                  <a:srgbClr val="000000"/>
                </a:solidFill>
                <a:uFill>
                  <a:solidFill>
                    <a:srgbClr val="ffffff"/>
                  </a:solidFill>
                </a:uFill>
                <a:latin typeface="Arial"/>
              </a:rPr>
              <a:t>La struttura dell’assegno è </a:t>
            </a:r>
            <a:r>
              <a:rPr b="1" lang="it-IT" sz="2400" spc="-1" strike="noStrike">
                <a:solidFill>
                  <a:srgbClr val="000000"/>
                </a:solidFill>
                <a:uFill>
                  <a:solidFill>
                    <a:srgbClr val="ffffff"/>
                  </a:solidFill>
                </a:uFill>
                <a:latin typeface="Arial"/>
              </a:rPr>
              <a:t>modulare</a:t>
            </a:r>
            <a:r>
              <a:rPr b="0" lang="it-IT" sz="2400" spc="-1" strike="noStrike">
                <a:solidFill>
                  <a:srgbClr val="000000"/>
                </a:solidFill>
                <a:uFill>
                  <a:solidFill>
                    <a:srgbClr val="ffffff"/>
                  </a:solidFill>
                </a:uFill>
                <a:latin typeface="Arial"/>
              </a:rPr>
              <a:t> per cui negli anni successivi sarà possibile far convergere altri interventi di welfare (casa, non autosufficienza, tariffe, ecc.)</a:t>
            </a:r>
            <a:endParaRPr b="0" lang="it-IT" sz="1800" spc="-1" strike="noStrike">
              <a:solidFill>
                <a:srgbClr val="000000"/>
              </a:solidFill>
              <a:uFill>
                <a:solidFill>
                  <a:srgbClr val="ffffff"/>
                </a:solidFill>
              </a:uFill>
              <a:latin typeface="Arial"/>
            </a:endParaRPr>
          </a:p>
          <a:p>
            <a:pPr marL="343080" indent="-342720" algn="just">
              <a:lnSpc>
                <a:spcPct val="100000"/>
              </a:lnSpc>
            </a:pPr>
            <a:endParaRPr b="0" lang="it-IT" sz="1800" spc="-1" strike="noStrike">
              <a:solidFill>
                <a:srgbClr val="000000"/>
              </a:solidFill>
              <a:uFill>
                <a:solidFill>
                  <a:srgbClr val="ffffff"/>
                </a:solidFill>
              </a:uFill>
              <a:latin typeface="Arial"/>
            </a:endParaRPr>
          </a:p>
          <a:p>
            <a:pPr marL="343080" indent="-342720">
              <a:lnSpc>
                <a:spcPct val="100000"/>
              </a:lnSpc>
            </a:pPr>
            <a:endParaRPr b="0" lang="it-IT" sz="1800" spc="-1" strike="noStrike">
              <a:solidFill>
                <a:srgbClr val="000000"/>
              </a:solidFill>
              <a:uFill>
                <a:solidFill>
                  <a:srgbClr val="ffffff"/>
                </a:solidFill>
              </a:uFill>
              <a:latin typeface="Arial"/>
            </a:endParaRPr>
          </a:p>
          <a:p>
            <a:pPr marL="343080" indent="-342720">
              <a:lnSpc>
                <a:spcPct val="100000"/>
              </a:lnSpc>
            </a:pPr>
            <a:endParaRPr b="0" lang="it-IT" sz="1800" spc="-1" strike="noStrike">
              <a:solidFill>
                <a:srgbClr val="000000"/>
              </a:solidFill>
              <a:uFill>
                <a:solidFill>
                  <a:srgbClr val="ffffff"/>
                </a:solidFill>
              </a:uFill>
              <a:latin typeface="Arial"/>
            </a:endParaRPr>
          </a:p>
        </p:txBody>
      </p:sp>
      <p:pic>
        <p:nvPicPr>
          <p:cNvPr id="231" name="Picture 2" descr=""/>
          <p:cNvPicPr/>
          <p:nvPr/>
        </p:nvPicPr>
        <p:blipFill>
          <a:blip r:embed="rId1"/>
          <a:stretch/>
        </p:blipFill>
        <p:spPr>
          <a:xfrm>
            <a:off x="7016760" y="477720"/>
            <a:ext cx="1447560" cy="1083600"/>
          </a:xfrm>
          <a:prstGeom prst="rect">
            <a:avLst/>
          </a:prstGeom>
          <a:ln w="936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Elemento grafico 2" descr=""/>
          <p:cNvPicPr/>
          <p:nvPr/>
        </p:nvPicPr>
        <p:blipFill>
          <a:blip r:embed="rId1"/>
          <a:stretch/>
        </p:blipFill>
        <p:spPr>
          <a:xfrm>
            <a:off x="0" y="369720"/>
            <a:ext cx="9143640" cy="64663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Elemento grafico 2" descr=""/>
          <p:cNvPicPr/>
          <p:nvPr/>
        </p:nvPicPr>
        <p:blipFill>
          <a:blip r:embed="rId1"/>
          <a:stretch/>
        </p:blipFill>
        <p:spPr>
          <a:xfrm>
            <a:off x="0" y="369720"/>
            <a:ext cx="9143640" cy="646632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217800" y="544320"/>
            <a:ext cx="8699400" cy="988200"/>
          </a:xfrm>
          <a:prstGeom prst="rect">
            <a:avLst/>
          </a:prstGeom>
          <a:noFill/>
          <a:ln>
            <a:noFill/>
          </a:ln>
        </p:spPr>
        <p:txBody>
          <a:bodyPr lIns="90000" rIns="90000" tIns="46800" bIns="46800" anchor="ctr"/>
          <a:p>
            <a:pPr>
              <a:lnSpc>
                <a:spcPct val="100000"/>
              </a:lnSpc>
            </a:pPr>
            <a:r>
              <a:rPr b="1" lang="it-IT" sz="3600" spc="-1" strike="noStrike">
                <a:solidFill>
                  <a:srgbClr val="5b9bd5"/>
                </a:solidFill>
                <a:uFill>
                  <a:solidFill>
                    <a:srgbClr val="ffffff"/>
                  </a:solidFill>
                </a:uFill>
                <a:latin typeface="Arial"/>
              </a:rPr>
              <a:t>Risorse provinciali per l’assegno unico</a:t>
            </a:r>
            <a:endParaRPr b="0" lang="it-IT" sz="4400" spc="-1" strike="noStrike">
              <a:solidFill>
                <a:srgbClr val="000000"/>
              </a:solidFill>
              <a:uFill>
                <a:solidFill>
                  <a:srgbClr val="ffffff"/>
                </a:solidFill>
              </a:uFill>
              <a:latin typeface="Arial"/>
            </a:endParaRPr>
          </a:p>
        </p:txBody>
      </p:sp>
      <p:graphicFrame>
        <p:nvGraphicFramePr>
          <p:cNvPr id="160" name="Table 2"/>
          <p:cNvGraphicFramePr/>
          <p:nvPr/>
        </p:nvGraphicFramePr>
        <p:xfrm>
          <a:off x="862200" y="1935360"/>
          <a:ext cx="7445520" cy="4433400"/>
        </p:xfrm>
        <a:graphic>
          <a:graphicData uri="http://schemas.openxmlformats.org/drawingml/2006/table">
            <a:tbl>
              <a:tblPr/>
              <a:tblGrid>
                <a:gridCol w="2481840"/>
                <a:gridCol w="2481840"/>
                <a:gridCol w="2481840"/>
              </a:tblGrid>
              <a:tr h="539640">
                <a:tc>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ctr">
                        <a:lnSpc>
                          <a:spcPct val="100000"/>
                        </a:lnSpc>
                      </a:pPr>
                      <a:r>
                        <a:rPr b="0" lang="it-IT" sz="1600" spc="-1" strike="noStrike">
                          <a:solidFill>
                            <a:srgbClr val="ffffff"/>
                          </a:solidFill>
                          <a:uFill>
                            <a:solidFill>
                              <a:srgbClr val="ffffff"/>
                            </a:solidFill>
                          </a:uFill>
                          <a:latin typeface="Calibri"/>
                        </a:rPr>
                        <a:t>Risorse AUP 2018</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ctr">
                        <a:lnSpc>
                          <a:spcPct val="100000"/>
                        </a:lnSpc>
                      </a:pPr>
                      <a:r>
                        <a:rPr b="0" lang="it-IT" sz="1600" spc="-1" strike="noStrike">
                          <a:solidFill>
                            <a:srgbClr val="ffffff"/>
                          </a:solidFill>
                          <a:uFill>
                            <a:solidFill>
                              <a:srgbClr val="ffffff"/>
                            </a:solidFill>
                          </a:uFill>
                          <a:latin typeface="Calibri"/>
                        </a:rPr>
                        <a:t>Risorse interventi 2017</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000000"/>
                      </a:solidFill>
                    </a:lnB>
                    <a:solidFill>
                      <a:srgbClr val="549ada"/>
                    </a:solidFill>
                  </a:tcPr>
                </a:tc>
              </a:tr>
              <a:tr h="649080">
                <a:tc>
                  <a:txBody>
                    <a:bodyPr anchor="ctr"/>
                    <a:p>
                      <a:pPr>
                        <a:lnSpc>
                          <a:spcPct val="100000"/>
                        </a:lnSpc>
                      </a:pPr>
                      <a:r>
                        <a:rPr b="0" lang="it-IT" sz="1600" spc="-1" strike="noStrike">
                          <a:solidFill>
                            <a:srgbClr val="ffffff"/>
                          </a:solidFill>
                          <a:uFill>
                            <a:solidFill>
                              <a:srgbClr val="ffffff"/>
                            </a:solidFill>
                          </a:uFill>
                          <a:latin typeface="Calibri"/>
                        </a:rPr>
                        <a:t>Quota sostegno reddito</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 </a:t>
                      </a:r>
                      <a:r>
                        <a:rPr b="0" lang="it-IT" sz="1600" spc="-1" strike="noStrike">
                          <a:solidFill>
                            <a:srgbClr val="ffffff"/>
                          </a:solidFill>
                          <a:uFill>
                            <a:solidFill>
                              <a:srgbClr val="ffffff"/>
                            </a:solidFill>
                          </a:uFill>
                          <a:latin typeface="Calibri"/>
                        </a:rPr>
                        <a:t>25.300.000</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 </a:t>
                      </a:r>
                      <a:r>
                        <a:rPr b="0" lang="it-IT" sz="1600" spc="-1" strike="noStrike">
                          <a:solidFill>
                            <a:srgbClr val="ffffff"/>
                          </a:solidFill>
                          <a:uFill>
                            <a:solidFill>
                              <a:srgbClr val="ffffff"/>
                            </a:solidFill>
                          </a:uFill>
                          <a:latin typeface="Calibri"/>
                        </a:rPr>
                        <a:t>13.700.000 </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9080">
                <a:tc>
                  <a:txBody>
                    <a:bodyPr anchor="ctr"/>
                    <a:p>
                      <a:pPr>
                        <a:lnSpc>
                          <a:spcPct val="100000"/>
                        </a:lnSpc>
                      </a:pPr>
                      <a:r>
                        <a:rPr b="0" lang="it-IT" sz="1600" spc="-1" strike="noStrike">
                          <a:solidFill>
                            <a:srgbClr val="ffffff"/>
                          </a:solidFill>
                          <a:uFill>
                            <a:solidFill>
                              <a:srgbClr val="ffffff"/>
                            </a:solidFill>
                          </a:uFill>
                          <a:latin typeface="Calibri"/>
                        </a:rPr>
                        <a:t>Quota figli</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 </a:t>
                      </a:r>
                      <a:r>
                        <a:rPr b="0" lang="it-IT" sz="1600" spc="-1" strike="noStrike">
                          <a:solidFill>
                            <a:srgbClr val="ffffff"/>
                          </a:solidFill>
                          <a:uFill>
                            <a:solidFill>
                              <a:srgbClr val="ffffff"/>
                            </a:solidFill>
                          </a:uFill>
                          <a:latin typeface="Calibri"/>
                        </a:rPr>
                        <a:t>41.000.000 </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 </a:t>
                      </a:r>
                      <a:r>
                        <a:rPr b="0" lang="it-IT" sz="1600" spc="-1" strike="noStrike">
                          <a:solidFill>
                            <a:srgbClr val="ffffff"/>
                          </a:solidFill>
                          <a:uFill>
                            <a:solidFill>
                              <a:srgbClr val="ffffff"/>
                            </a:solidFill>
                          </a:uFill>
                          <a:latin typeface="Calibri"/>
                        </a:rPr>
                        <a:t>32.000.000 </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9080">
                <a:tc>
                  <a:txBody>
                    <a:bodyPr anchor="ctr"/>
                    <a:p>
                      <a:pPr>
                        <a:lnSpc>
                          <a:spcPct val="100000"/>
                        </a:lnSpc>
                      </a:pPr>
                      <a:r>
                        <a:rPr b="0" lang="it-IT" sz="1600" spc="-1" strike="noStrike">
                          <a:solidFill>
                            <a:srgbClr val="ffffff"/>
                          </a:solidFill>
                          <a:uFill>
                            <a:solidFill>
                              <a:srgbClr val="ffffff"/>
                            </a:solidFill>
                          </a:uFill>
                          <a:latin typeface="Calibri"/>
                        </a:rPr>
                        <a:t>Quota “asili nido”</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a:t>
                      </a:r>
                      <a:r>
                        <a:rPr b="0" lang="it-IT" sz="1600" spc="-1" strike="noStrike">
                          <a:solidFill>
                            <a:srgbClr val="ffffff"/>
                          </a:solidFill>
                          <a:uFill>
                            <a:solidFill>
                              <a:srgbClr val="ffffff"/>
                            </a:solidFill>
                          </a:uFill>
                          <a:latin typeface="Calibri"/>
                        </a:rPr>
                        <a:t>3.000.000</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a:t>
                      </a:r>
                      <a:r>
                        <a:rPr b="0" lang="it-IT" sz="1600" spc="-1" strike="noStrike">
                          <a:solidFill>
                            <a:srgbClr val="ffffff"/>
                          </a:solidFill>
                          <a:uFill>
                            <a:solidFill>
                              <a:srgbClr val="ffffff"/>
                            </a:solidFill>
                          </a:uFill>
                          <a:latin typeface="Calibri"/>
                        </a:rPr>
                        <a:t>3.000.000</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7640">
                <a:tc>
                  <a:txBody>
                    <a:bodyPr anchor="ctr"/>
                    <a:p>
                      <a:pPr>
                        <a:lnSpc>
                          <a:spcPct val="100000"/>
                        </a:lnSpc>
                      </a:pPr>
                      <a:r>
                        <a:rPr b="0" lang="it-IT" sz="1600" spc="-1" strike="noStrike">
                          <a:solidFill>
                            <a:srgbClr val="ffffff"/>
                          </a:solidFill>
                          <a:uFill>
                            <a:solidFill>
                              <a:srgbClr val="ffffff"/>
                            </a:solidFill>
                          </a:uFill>
                          <a:latin typeface="Calibri"/>
                        </a:rPr>
                        <a:t>Quota invalidi</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 </a:t>
                      </a:r>
                      <a:r>
                        <a:rPr b="0" lang="it-IT" sz="1600" spc="-1" strike="noStrike">
                          <a:solidFill>
                            <a:srgbClr val="ffffff"/>
                          </a:solidFill>
                          <a:uFill>
                            <a:solidFill>
                              <a:srgbClr val="ffffff"/>
                            </a:solidFill>
                          </a:uFill>
                          <a:latin typeface="Calibri"/>
                        </a:rPr>
                        <a:t>12.000.000</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 </a:t>
                      </a:r>
                      <a:r>
                        <a:rPr b="0" lang="it-IT" sz="1600" spc="-1" strike="noStrike">
                          <a:solidFill>
                            <a:srgbClr val="ffffff"/>
                          </a:solidFill>
                          <a:uFill>
                            <a:solidFill>
                              <a:srgbClr val="ffffff"/>
                            </a:solidFill>
                          </a:uFill>
                          <a:latin typeface="Calibri"/>
                        </a:rPr>
                        <a:t>9.000.000 </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9080">
                <a:tc>
                  <a:txBody>
                    <a:bodyPr anchor="ctr"/>
                    <a:p>
                      <a:pPr>
                        <a:lnSpc>
                          <a:spcPct val="100000"/>
                        </a:lnSpc>
                      </a:pPr>
                      <a:r>
                        <a:rPr b="0" lang="it-IT" sz="1600" spc="-1" strike="noStrike">
                          <a:solidFill>
                            <a:srgbClr val="ffffff"/>
                          </a:solidFill>
                          <a:uFill>
                            <a:solidFill>
                              <a:srgbClr val="ffffff"/>
                            </a:solidFill>
                          </a:uFill>
                          <a:latin typeface="Calibri"/>
                        </a:rPr>
                        <a:t>Recupero su interventi statali</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0" lang="it-IT" sz="1600" spc="-1" strike="noStrike">
                          <a:solidFill>
                            <a:srgbClr val="ffffff"/>
                          </a:solidFill>
                          <a:uFill>
                            <a:solidFill>
                              <a:srgbClr val="ffffff"/>
                            </a:solidFill>
                          </a:uFill>
                          <a:latin typeface="Calibri"/>
                        </a:rPr>
                        <a:t>- € 3.000.000</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r>
              <a:tr h="649800">
                <a:tc>
                  <a:txBody>
                    <a:bodyPr anchor="ctr"/>
                    <a:p>
                      <a:pPr>
                        <a:lnSpc>
                          <a:spcPct val="100000"/>
                        </a:lnSpc>
                      </a:pPr>
                      <a:r>
                        <a:rPr b="1" lang="it-IT" sz="1800" spc="-1" strike="noStrike">
                          <a:solidFill>
                            <a:srgbClr val="ffffff"/>
                          </a:solidFill>
                          <a:uFill>
                            <a:solidFill>
                              <a:srgbClr val="ffffff"/>
                            </a:solidFill>
                          </a:uFill>
                          <a:latin typeface="Calibri"/>
                        </a:rPr>
                        <a:t>Totale su base annua</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000000"/>
                      </a:solidFill>
                    </a:lnR>
                    <a:lnT w="6480">
                      <a:solidFill>
                        <a:srgbClr val="000000"/>
                      </a:solidFill>
                    </a:lnT>
                    <a:lnB w="6480">
                      <a:solidFill>
                        <a:srgbClr val="c4d4eb"/>
                      </a:solidFill>
                    </a:lnB>
                    <a:solidFill>
                      <a:srgbClr val="549ada"/>
                    </a:solidFill>
                  </a:tcPr>
                </a:tc>
                <a:tc>
                  <a:txBody>
                    <a:bodyPr anchor="ctr"/>
                    <a:p>
                      <a:pPr algn="r">
                        <a:lnSpc>
                          <a:spcPct val="100000"/>
                        </a:lnSpc>
                      </a:pPr>
                      <a:r>
                        <a:rPr b="1" lang="it-IT" sz="1800" spc="-1" strike="noStrike">
                          <a:solidFill>
                            <a:srgbClr val="ffffff"/>
                          </a:solidFill>
                          <a:uFill>
                            <a:solidFill>
                              <a:srgbClr val="ffffff"/>
                            </a:solidFill>
                          </a:uFill>
                          <a:latin typeface="Calibri"/>
                        </a:rPr>
                        <a:t> € </a:t>
                      </a:r>
                      <a:r>
                        <a:rPr b="1" lang="it-IT" sz="1800" spc="-1" strike="noStrike">
                          <a:solidFill>
                            <a:srgbClr val="ffffff"/>
                          </a:solidFill>
                          <a:uFill>
                            <a:solidFill>
                              <a:srgbClr val="ffffff"/>
                            </a:solidFill>
                          </a:uFill>
                          <a:latin typeface="Calibri"/>
                        </a:rPr>
                        <a:t>78.300.000 </a:t>
                      </a:r>
                      <a:endParaRPr b="0" lang="it-IT" sz="1800" spc="-1" strike="noStrike">
                        <a:solidFill>
                          <a:srgbClr val="000000"/>
                        </a:solidFill>
                        <a:uFill>
                          <a:solidFill>
                            <a:srgbClr val="ffffff"/>
                          </a:solidFill>
                        </a:uFill>
                        <a:latin typeface="Arial"/>
                      </a:endParaRPr>
                    </a:p>
                  </a:txBody>
                  <a:tcPr marL="91440" marR="91440">
                    <a:lnL w="6480">
                      <a:solidFill>
                        <a:srgbClr val="c4d4eb"/>
                      </a:solidFill>
                    </a:lnL>
                    <a:lnR w="6480">
                      <a:solidFill>
                        <a:srgbClr val="c4d4eb"/>
                      </a:solidFill>
                    </a:lnR>
                    <a:lnT w="6480">
                      <a:solidFill>
                        <a:srgbClr val="c4d4eb"/>
                      </a:solidFill>
                    </a:lnT>
                    <a:lnB w="6480">
                      <a:solidFill>
                        <a:srgbClr val="c4d4eb"/>
                      </a:solidFill>
                    </a:lnB>
                    <a:solidFill>
                      <a:srgbClr val="549ada"/>
                    </a:solidFill>
                  </a:tcPr>
                </a:tc>
                <a:tc>
                  <a:txBody>
                    <a:bodyPr anchor="ctr"/>
                    <a:p>
                      <a:pPr algn="r">
                        <a:lnSpc>
                          <a:spcPct val="100000"/>
                        </a:lnSpc>
                      </a:pPr>
                      <a:r>
                        <a:rPr b="1" lang="it-IT" sz="1800" spc="-1" strike="noStrike">
                          <a:solidFill>
                            <a:srgbClr val="ffffff"/>
                          </a:solidFill>
                          <a:uFill>
                            <a:solidFill>
                              <a:srgbClr val="ffffff"/>
                            </a:solidFill>
                          </a:uFill>
                          <a:latin typeface="Calibri"/>
                        </a:rPr>
                        <a:t> € </a:t>
                      </a:r>
                      <a:r>
                        <a:rPr b="1" lang="it-IT" sz="1800" spc="-1" strike="noStrike">
                          <a:solidFill>
                            <a:srgbClr val="ffffff"/>
                          </a:solidFill>
                          <a:uFill>
                            <a:solidFill>
                              <a:srgbClr val="ffffff"/>
                            </a:solidFill>
                          </a:uFill>
                          <a:latin typeface="Calibri"/>
                        </a:rPr>
                        <a:t>57.700.000 </a:t>
                      </a:r>
                      <a:endParaRPr b="0" lang="it-IT" sz="1800" spc="-1" strike="noStrike">
                        <a:solidFill>
                          <a:srgbClr val="000000"/>
                        </a:solidFill>
                        <a:uFill>
                          <a:solidFill>
                            <a:srgbClr val="ffffff"/>
                          </a:solidFill>
                        </a:uFill>
                        <a:latin typeface="Arial"/>
                      </a:endParaRPr>
                    </a:p>
                  </a:txBody>
                  <a:tcPr marL="91440" marR="91440">
                    <a:lnL w="6480">
                      <a:solidFill>
                        <a:srgbClr val="000000"/>
                      </a:solidFill>
                    </a:lnL>
                    <a:lnR w="6480">
                      <a:solidFill>
                        <a:srgbClr val="c4d4eb"/>
                      </a:solidFill>
                    </a:lnR>
                    <a:lnT w="6480">
                      <a:solidFill>
                        <a:srgbClr val="000000"/>
                      </a:solidFill>
                    </a:lnT>
                    <a:lnB w="6480">
                      <a:solidFill>
                        <a:srgbClr val="c4d4eb"/>
                      </a:solidFill>
                    </a:lnB>
                    <a:solidFill>
                      <a:srgbClr val="549ada"/>
                    </a:solidFill>
                  </a:tcPr>
                </a:tc>
              </a:tr>
            </a:tbl>
          </a:graphicData>
        </a:graphic>
      </p:graphicFrame>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457200" y="457200"/>
            <a:ext cx="588240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nchor="ctr"/>
          <a:p>
            <a:pPr>
              <a:lnSpc>
                <a:spcPct val="100000"/>
              </a:lnSpc>
            </a:pPr>
            <a:r>
              <a:rPr b="1" lang="it-IT" sz="3600" spc="-1" strike="noStrike">
                <a:solidFill>
                  <a:srgbClr val="5b9bd5"/>
                </a:solidFill>
                <a:uFill>
                  <a:solidFill>
                    <a:srgbClr val="ffffff"/>
                  </a:solidFill>
                </a:uFill>
                <a:latin typeface="Arial"/>
              </a:rPr>
              <a:t>L’assegno unico aumenta la semplificazione</a:t>
            </a:r>
            <a:endParaRPr b="0" lang="it-IT" sz="1800" spc="-1" strike="noStrike">
              <a:solidFill>
                <a:srgbClr val="000000"/>
              </a:solidFill>
              <a:uFill>
                <a:solidFill>
                  <a:srgbClr val="ffffff"/>
                </a:solidFill>
              </a:uFill>
              <a:latin typeface="Arial"/>
            </a:endParaRPr>
          </a:p>
        </p:txBody>
      </p:sp>
      <p:sp>
        <p:nvSpPr>
          <p:cNvPr id="162" name="CustomShape 2"/>
          <p:cNvSpPr/>
          <p:nvPr/>
        </p:nvSpPr>
        <p:spPr>
          <a:xfrm>
            <a:off x="457200" y="2022480"/>
            <a:ext cx="8208720" cy="437796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algn="just">
              <a:lnSpc>
                <a:spcPct val="100000"/>
              </a:lnSpc>
            </a:pPr>
            <a:endParaRPr b="0" lang="it-IT" sz="1800" spc="-1" strike="noStrike">
              <a:solidFill>
                <a:srgbClr val="000000"/>
              </a:solidFill>
              <a:uFill>
                <a:solidFill>
                  <a:srgbClr val="ffffff"/>
                </a:solidFill>
              </a:uFill>
              <a:latin typeface="Arial"/>
            </a:endParaRPr>
          </a:p>
          <a:p>
            <a:pPr algn="just">
              <a:lnSpc>
                <a:spcPct val="100000"/>
              </a:lnSpc>
            </a:pPr>
            <a:r>
              <a:rPr b="0" lang="it-IT" sz="2400" spc="-1" strike="noStrike">
                <a:solidFill>
                  <a:srgbClr val="000000"/>
                </a:solidFill>
                <a:uFill>
                  <a:solidFill>
                    <a:srgbClr val="ffffff"/>
                  </a:solidFill>
                </a:uFill>
                <a:latin typeface="Arial"/>
              </a:rPr>
              <a:t>L’assegno unico, incorporando più benefici prima richiesti con domande diverse, ha consentito di risparmiare oltre il 25% delle domande.</a:t>
            </a:r>
            <a:endParaRPr b="0" lang="it-IT" sz="1800" spc="-1" strike="noStrike">
              <a:solidFill>
                <a:srgbClr val="000000"/>
              </a:solidFill>
              <a:uFill>
                <a:solidFill>
                  <a:srgbClr val="ffffff"/>
                </a:solidFill>
              </a:uFill>
              <a:latin typeface="Arial"/>
            </a:endParaRPr>
          </a:p>
          <a:p>
            <a:pPr algn="just">
              <a:lnSpc>
                <a:spcPct val="100000"/>
              </a:lnSpc>
            </a:pPr>
            <a:endParaRPr b="0" lang="it-IT" sz="1800" spc="-1" strike="noStrike">
              <a:solidFill>
                <a:srgbClr val="000000"/>
              </a:solidFill>
              <a:uFill>
                <a:solidFill>
                  <a:srgbClr val="ffffff"/>
                </a:solidFill>
              </a:uFill>
              <a:latin typeface="Arial"/>
            </a:endParaRPr>
          </a:p>
          <a:p>
            <a:pPr algn="just">
              <a:lnSpc>
                <a:spcPct val="100000"/>
              </a:lnSpc>
            </a:pPr>
            <a:r>
              <a:rPr b="0" lang="it-IT" sz="1600" spc="-1" strike="noStrike">
                <a:solidFill>
                  <a:srgbClr val="000000"/>
                </a:solidFill>
                <a:uFill>
                  <a:solidFill>
                    <a:srgbClr val="ffffff"/>
                  </a:solidFill>
                </a:uFill>
                <a:latin typeface="Arial"/>
              </a:rPr>
              <a:t>In base alle quote spettanti, le domande sono così ripartite</a:t>
            </a:r>
            <a:endParaRPr b="0" lang="it-IT" sz="1800" spc="-1" strike="noStrike">
              <a:solidFill>
                <a:srgbClr val="000000"/>
              </a:solidFill>
              <a:uFill>
                <a:solidFill>
                  <a:srgbClr val="ffffff"/>
                </a:solidFill>
              </a:uFill>
              <a:latin typeface="Arial"/>
            </a:endParaRPr>
          </a:p>
          <a:p>
            <a:pPr algn="just">
              <a:lnSpc>
                <a:spcPct val="100000"/>
              </a:lnSpc>
            </a:pPr>
            <a:r>
              <a:rPr b="0" lang="it-IT" sz="1600" spc="-1" strike="noStrike">
                <a:solidFill>
                  <a:srgbClr val="000000"/>
                </a:solidFill>
                <a:uFill>
                  <a:solidFill>
                    <a:srgbClr val="ffffff"/>
                  </a:solidFill>
                </a:uFill>
                <a:latin typeface="Arial"/>
              </a:rPr>
              <a:t>-</a:t>
            </a:r>
            <a:r>
              <a:rPr b="0" lang="it-IT" sz="1600" spc="-1" strike="noStrike">
                <a:solidFill>
                  <a:srgbClr val="000000"/>
                </a:solidFill>
                <a:uFill>
                  <a:solidFill>
                    <a:srgbClr val="ffffff"/>
                  </a:solidFill>
                </a:uFill>
                <a:latin typeface="Arial"/>
              </a:rPr>
              <a:t>	</a:t>
            </a:r>
            <a:r>
              <a:rPr b="1" lang="it-IT" sz="1600" spc="-1" strike="noStrike">
                <a:solidFill>
                  <a:srgbClr val="000000"/>
                </a:solidFill>
                <a:uFill>
                  <a:solidFill>
                    <a:srgbClr val="ffffff"/>
                  </a:solidFill>
                </a:uFill>
                <a:latin typeface="Arial"/>
              </a:rPr>
              <a:t>26.209</a:t>
            </a:r>
            <a:r>
              <a:rPr b="0" lang="it-IT" sz="1600" spc="-1" strike="noStrike">
                <a:solidFill>
                  <a:srgbClr val="000000"/>
                </a:solidFill>
                <a:uFill>
                  <a:solidFill>
                    <a:srgbClr val="ffffff"/>
                  </a:solidFill>
                </a:uFill>
                <a:latin typeface="Arial"/>
              </a:rPr>
              <a:t> domande hanno una sola quota;</a:t>
            </a:r>
            <a:endParaRPr b="0" lang="it-IT" sz="1800" spc="-1" strike="noStrike">
              <a:solidFill>
                <a:srgbClr val="000000"/>
              </a:solidFill>
              <a:uFill>
                <a:solidFill>
                  <a:srgbClr val="ffffff"/>
                </a:solidFill>
              </a:uFill>
              <a:latin typeface="Arial"/>
            </a:endParaRPr>
          </a:p>
          <a:p>
            <a:pPr algn="just">
              <a:lnSpc>
                <a:spcPct val="100000"/>
              </a:lnSpc>
            </a:pPr>
            <a:r>
              <a:rPr b="0" lang="it-IT" sz="1600" spc="-1" strike="noStrike">
                <a:solidFill>
                  <a:srgbClr val="000000"/>
                </a:solidFill>
                <a:uFill>
                  <a:solidFill>
                    <a:srgbClr val="ffffff"/>
                  </a:solidFill>
                </a:uFill>
                <a:latin typeface="Arial"/>
              </a:rPr>
              <a:t>-</a:t>
            </a:r>
            <a:r>
              <a:rPr b="0" lang="it-IT" sz="1600" spc="-1" strike="noStrike">
                <a:solidFill>
                  <a:srgbClr val="000000"/>
                </a:solidFill>
                <a:uFill>
                  <a:solidFill>
                    <a:srgbClr val="ffffff"/>
                  </a:solidFill>
                </a:uFill>
                <a:latin typeface="Arial"/>
              </a:rPr>
              <a:t>	</a:t>
            </a:r>
            <a:r>
              <a:rPr b="1" lang="it-IT" sz="1600" spc="-1" strike="noStrike">
                <a:solidFill>
                  <a:srgbClr val="000000"/>
                </a:solidFill>
                <a:uFill>
                  <a:solidFill>
                    <a:srgbClr val="ffffff"/>
                  </a:solidFill>
                </a:uFill>
                <a:latin typeface="Arial"/>
              </a:rPr>
              <a:t>9.802</a:t>
            </a:r>
            <a:r>
              <a:rPr b="0" lang="it-IT" sz="1600" spc="-1" strike="noStrike">
                <a:solidFill>
                  <a:srgbClr val="000000"/>
                </a:solidFill>
                <a:uFill>
                  <a:solidFill>
                    <a:srgbClr val="ffffff"/>
                  </a:solidFill>
                </a:uFill>
                <a:latin typeface="Arial"/>
              </a:rPr>
              <a:t> domande hanno due quote;</a:t>
            </a:r>
            <a:endParaRPr b="0" lang="it-IT" sz="1800" spc="-1" strike="noStrike">
              <a:solidFill>
                <a:srgbClr val="000000"/>
              </a:solidFill>
              <a:uFill>
                <a:solidFill>
                  <a:srgbClr val="ffffff"/>
                </a:solidFill>
              </a:uFill>
              <a:latin typeface="Arial"/>
            </a:endParaRPr>
          </a:p>
          <a:p>
            <a:pPr algn="just">
              <a:lnSpc>
                <a:spcPct val="100000"/>
              </a:lnSpc>
            </a:pPr>
            <a:r>
              <a:rPr b="0" lang="it-IT" sz="1600" spc="-1" strike="noStrike">
                <a:solidFill>
                  <a:srgbClr val="000000"/>
                </a:solidFill>
                <a:uFill>
                  <a:solidFill>
                    <a:srgbClr val="ffffff"/>
                  </a:solidFill>
                </a:uFill>
                <a:latin typeface="Arial"/>
              </a:rPr>
              <a:t>-</a:t>
            </a:r>
            <a:r>
              <a:rPr b="0" lang="it-IT" sz="1600" spc="-1" strike="noStrike">
                <a:solidFill>
                  <a:srgbClr val="000000"/>
                </a:solidFill>
                <a:uFill>
                  <a:solidFill>
                    <a:srgbClr val="ffffff"/>
                  </a:solidFill>
                </a:uFill>
                <a:latin typeface="Arial"/>
              </a:rPr>
              <a:t>	</a:t>
            </a:r>
            <a:r>
              <a:rPr b="1" lang="it-IT" sz="1600" spc="-1" strike="noStrike">
                <a:solidFill>
                  <a:srgbClr val="000000"/>
                </a:solidFill>
                <a:uFill>
                  <a:solidFill>
                    <a:srgbClr val="ffffff"/>
                  </a:solidFill>
                </a:uFill>
                <a:latin typeface="Arial"/>
              </a:rPr>
              <a:t>826</a:t>
            </a:r>
            <a:r>
              <a:rPr b="0" lang="it-IT" sz="1600" spc="-1" strike="noStrike">
                <a:solidFill>
                  <a:srgbClr val="000000"/>
                </a:solidFill>
                <a:uFill>
                  <a:solidFill>
                    <a:srgbClr val="ffffff"/>
                  </a:solidFill>
                </a:uFill>
                <a:latin typeface="Arial"/>
              </a:rPr>
              <a:t> domande hanno tre quote;</a:t>
            </a:r>
            <a:endParaRPr b="0" lang="it-IT" sz="1800" spc="-1" strike="noStrike">
              <a:solidFill>
                <a:srgbClr val="000000"/>
              </a:solidFill>
              <a:uFill>
                <a:solidFill>
                  <a:srgbClr val="ffffff"/>
                </a:solidFill>
              </a:uFill>
              <a:latin typeface="Arial"/>
            </a:endParaRPr>
          </a:p>
          <a:p>
            <a:pPr algn="just">
              <a:lnSpc>
                <a:spcPct val="100000"/>
              </a:lnSpc>
            </a:pPr>
            <a:r>
              <a:rPr b="0" lang="it-IT" sz="1600" spc="-1" strike="noStrike">
                <a:solidFill>
                  <a:srgbClr val="000000"/>
                </a:solidFill>
                <a:uFill>
                  <a:solidFill>
                    <a:srgbClr val="ffffff"/>
                  </a:solidFill>
                </a:uFill>
                <a:latin typeface="Arial"/>
              </a:rPr>
              <a:t>-</a:t>
            </a:r>
            <a:r>
              <a:rPr b="0" lang="it-IT" sz="1600" spc="-1" strike="noStrike">
                <a:solidFill>
                  <a:srgbClr val="000000"/>
                </a:solidFill>
                <a:uFill>
                  <a:solidFill>
                    <a:srgbClr val="ffffff"/>
                  </a:solidFill>
                </a:uFill>
                <a:latin typeface="Arial"/>
              </a:rPr>
              <a:t>	</a:t>
            </a:r>
            <a:r>
              <a:rPr b="1" lang="it-IT" sz="1600" spc="-1" strike="noStrike">
                <a:solidFill>
                  <a:srgbClr val="000000"/>
                </a:solidFill>
                <a:uFill>
                  <a:solidFill>
                    <a:srgbClr val="ffffff"/>
                  </a:solidFill>
                </a:uFill>
                <a:latin typeface="Arial"/>
              </a:rPr>
              <a:t>12</a:t>
            </a:r>
            <a:r>
              <a:rPr b="0" lang="it-IT" sz="1600" spc="-1" strike="noStrike">
                <a:solidFill>
                  <a:srgbClr val="000000"/>
                </a:solidFill>
                <a:uFill>
                  <a:solidFill>
                    <a:srgbClr val="ffffff"/>
                  </a:solidFill>
                </a:uFill>
                <a:latin typeface="Arial"/>
              </a:rPr>
              <a:t> domande hanno tutte le quattro quote</a:t>
            </a:r>
            <a:endParaRPr b="0" lang="it-IT" sz="1800" spc="-1" strike="noStrike">
              <a:solidFill>
                <a:srgbClr val="000000"/>
              </a:solidFill>
              <a:uFill>
                <a:solidFill>
                  <a:srgbClr val="ffffff"/>
                </a:solidFill>
              </a:uFill>
              <a:latin typeface="Arial"/>
            </a:endParaRPr>
          </a:p>
          <a:p>
            <a:pPr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p:txBody>
      </p:sp>
      <p:pic>
        <p:nvPicPr>
          <p:cNvPr id="163" name="Picture 2" descr=""/>
          <p:cNvPicPr/>
          <p:nvPr/>
        </p:nvPicPr>
        <p:blipFill>
          <a:blip r:embed="rId1"/>
          <a:stretch/>
        </p:blipFill>
        <p:spPr>
          <a:xfrm>
            <a:off x="6451560" y="457200"/>
            <a:ext cx="2457000" cy="1866600"/>
          </a:xfrm>
          <a:prstGeom prst="rect">
            <a:avLst/>
          </a:prstGeom>
          <a:ln w="9360">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65" name="CustomShape 2"/>
          <p:cNvSpPr/>
          <p:nvPr/>
        </p:nvSpPr>
        <p:spPr>
          <a:xfrm>
            <a:off x="431640" y="2225160"/>
            <a:ext cx="8208720" cy="437652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marL="108000" algn="just">
              <a:lnSpc>
                <a:spcPct val="100000"/>
              </a:lnSpc>
            </a:pPr>
            <a:r>
              <a:rPr b="0" lang="it-IT" sz="2400" spc="-1" strike="noStrike">
                <a:solidFill>
                  <a:srgbClr val="000000"/>
                </a:solidFill>
                <a:uFill>
                  <a:solidFill>
                    <a:srgbClr val="ffffff"/>
                  </a:solidFill>
                </a:uFill>
                <a:latin typeface="Arial"/>
              </a:rPr>
              <a:t>Analizzando i nuclei più poveri che hanno mantenuto costante la condizione economica tra il 2017 ed il 2018, si registrano le seguenti variazioni sul totale dei contributi ricevuti con l’assegno unico e con i precedenti interventi:</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200" spc="-1" strike="noStrike">
                <a:solidFill>
                  <a:srgbClr val="000000"/>
                </a:solidFill>
                <a:uFill>
                  <a:solidFill>
                    <a:srgbClr val="ffffff"/>
                  </a:solidFill>
                </a:uFill>
                <a:latin typeface="Arial"/>
              </a:rPr>
              <a:t>-</a:t>
            </a:r>
            <a:r>
              <a:rPr b="0" lang="it-IT" sz="2200" spc="-1" strike="noStrike">
                <a:solidFill>
                  <a:srgbClr val="000000"/>
                </a:solidFill>
                <a:uFill>
                  <a:solidFill>
                    <a:srgbClr val="ffffff"/>
                  </a:solidFill>
                </a:uFill>
                <a:latin typeface="Arial"/>
              </a:rPr>
              <a:t>	</a:t>
            </a:r>
            <a:r>
              <a:rPr b="0" lang="it-IT" sz="2200" spc="-1" strike="noStrike">
                <a:solidFill>
                  <a:srgbClr val="000000"/>
                </a:solidFill>
                <a:uFill>
                  <a:solidFill>
                    <a:srgbClr val="ffffff"/>
                  </a:solidFill>
                </a:uFill>
                <a:latin typeface="Arial"/>
              </a:rPr>
              <a:t>il 40% ha ottenuto incrementi di oltre 200 €/ mese;</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200" spc="-1" strike="noStrike">
                <a:solidFill>
                  <a:srgbClr val="000000"/>
                </a:solidFill>
                <a:uFill>
                  <a:solidFill>
                    <a:srgbClr val="ffffff"/>
                  </a:solidFill>
                </a:uFill>
                <a:latin typeface="Arial"/>
              </a:rPr>
              <a:t>-</a:t>
            </a:r>
            <a:r>
              <a:rPr b="0" lang="it-IT" sz="2200" spc="-1" strike="noStrike">
                <a:solidFill>
                  <a:srgbClr val="000000"/>
                </a:solidFill>
                <a:uFill>
                  <a:solidFill>
                    <a:srgbClr val="ffffff"/>
                  </a:solidFill>
                </a:uFill>
                <a:latin typeface="Arial"/>
              </a:rPr>
              <a:t>	</a:t>
            </a:r>
            <a:r>
              <a:rPr b="0" lang="it-IT" sz="2200" spc="-1" strike="noStrike">
                <a:solidFill>
                  <a:srgbClr val="000000"/>
                </a:solidFill>
                <a:uFill>
                  <a:solidFill>
                    <a:srgbClr val="ffffff"/>
                  </a:solidFill>
                </a:uFill>
                <a:latin typeface="Arial"/>
              </a:rPr>
              <a:t>il 15%</a:t>
            </a:r>
            <a:r>
              <a:rPr b="1" lang="it-IT" sz="2200" spc="-1" strike="noStrike">
                <a:solidFill>
                  <a:srgbClr val="000000"/>
                </a:solidFill>
                <a:uFill>
                  <a:solidFill>
                    <a:srgbClr val="ffffff"/>
                  </a:solidFill>
                </a:uFill>
                <a:latin typeface="Arial"/>
              </a:rPr>
              <a:t> </a:t>
            </a:r>
            <a:r>
              <a:rPr b="0" lang="it-IT" sz="2200" spc="-1" strike="noStrike">
                <a:solidFill>
                  <a:srgbClr val="000000"/>
                </a:solidFill>
                <a:uFill>
                  <a:solidFill>
                    <a:srgbClr val="ffffff"/>
                  </a:solidFill>
                </a:uFill>
                <a:latin typeface="Arial"/>
              </a:rPr>
              <a:t> ha ottenuto incrementi tra 100 e 200 €/mese;</a:t>
            </a:r>
            <a:endParaRPr b="0" lang="it-IT" sz="1800" spc="-1" strike="noStrike">
              <a:solidFill>
                <a:srgbClr val="000000"/>
              </a:solidFill>
              <a:uFill>
                <a:solidFill>
                  <a:srgbClr val="ffffff"/>
                </a:solidFill>
              </a:uFill>
              <a:latin typeface="Arial"/>
            </a:endParaRPr>
          </a:p>
          <a:p>
            <a:pPr marL="270000" indent="-269640" algn="just">
              <a:lnSpc>
                <a:spcPct val="100000"/>
              </a:lnSpc>
            </a:pPr>
            <a:r>
              <a:rPr b="0" lang="it-IT" sz="2200" spc="-1" strike="noStrike">
                <a:solidFill>
                  <a:srgbClr val="000000"/>
                </a:solidFill>
                <a:uFill>
                  <a:solidFill>
                    <a:srgbClr val="ffffff"/>
                  </a:solidFill>
                </a:uFill>
                <a:latin typeface="Arial"/>
              </a:rPr>
              <a:t>-</a:t>
            </a:r>
            <a:r>
              <a:rPr b="0" lang="it-IT" sz="2200" spc="-1" strike="noStrike">
                <a:solidFill>
                  <a:srgbClr val="000000"/>
                </a:solidFill>
                <a:uFill>
                  <a:solidFill>
                    <a:srgbClr val="ffffff"/>
                  </a:solidFill>
                </a:uFill>
                <a:latin typeface="Arial"/>
              </a:rPr>
              <a:t>	</a:t>
            </a:r>
            <a:r>
              <a:rPr b="0" lang="it-IT" sz="2200" spc="-1" strike="noStrike">
                <a:solidFill>
                  <a:srgbClr val="000000"/>
                </a:solidFill>
                <a:uFill>
                  <a:solidFill>
                    <a:srgbClr val="ffffff"/>
                  </a:solidFill>
                </a:uFill>
                <a:latin typeface="Arial"/>
              </a:rPr>
              <a:t>il 15</a:t>
            </a:r>
            <a:r>
              <a:rPr b="1" lang="it-IT" sz="2200" spc="-1" strike="noStrike">
                <a:solidFill>
                  <a:srgbClr val="000000"/>
                </a:solidFill>
                <a:uFill>
                  <a:solidFill>
                    <a:srgbClr val="ffffff"/>
                  </a:solidFill>
                </a:uFill>
                <a:latin typeface="Arial"/>
              </a:rPr>
              <a:t>%</a:t>
            </a:r>
            <a:r>
              <a:rPr b="0" lang="it-IT" sz="2200" spc="-1" strike="noStrike">
                <a:solidFill>
                  <a:srgbClr val="000000"/>
                </a:solidFill>
                <a:uFill>
                  <a:solidFill>
                    <a:srgbClr val="ffffff"/>
                  </a:solidFill>
                </a:uFill>
                <a:latin typeface="Arial"/>
              </a:rPr>
              <a:t> ha ottenuto incrementi tra 20 e 100 €/mese;</a:t>
            </a:r>
            <a:endParaRPr b="0" lang="it-IT" sz="1800" spc="-1" strike="noStrike">
              <a:solidFill>
                <a:srgbClr val="000000"/>
              </a:solidFill>
              <a:uFill>
                <a:solidFill>
                  <a:srgbClr val="ffffff"/>
                </a:solidFill>
              </a:uFill>
              <a:latin typeface="Arial"/>
            </a:endParaRPr>
          </a:p>
          <a:p>
            <a:pPr marL="270000" indent="-269640" algn="just">
              <a:lnSpc>
                <a:spcPct val="100000"/>
              </a:lnSpc>
            </a:pPr>
            <a:endParaRPr b="0" lang="it-IT" sz="1800" spc="-1" strike="noStrike">
              <a:solidFill>
                <a:srgbClr val="000000"/>
              </a:solidFill>
              <a:uFill>
                <a:solidFill>
                  <a:srgbClr val="ffffff"/>
                </a:solidFill>
              </a:uFill>
              <a:latin typeface="Arial"/>
            </a:endParaRPr>
          </a:p>
          <a:p>
            <a:pPr marL="270000" indent="-269640">
              <a:lnSpc>
                <a:spcPct val="100000"/>
              </a:lnSpc>
            </a:pPr>
            <a:endParaRPr b="0" lang="it-IT" sz="1800" spc="-1" strike="noStrike">
              <a:solidFill>
                <a:srgbClr val="000000"/>
              </a:solidFill>
              <a:uFill>
                <a:solidFill>
                  <a:srgbClr val="ffffff"/>
                </a:solidFill>
              </a:uFill>
              <a:latin typeface="Arial"/>
            </a:endParaRPr>
          </a:p>
        </p:txBody>
      </p:sp>
      <p:sp>
        <p:nvSpPr>
          <p:cNvPr id="166" name="CustomShape 3"/>
          <p:cNvSpPr/>
          <p:nvPr/>
        </p:nvSpPr>
        <p:spPr>
          <a:xfrm>
            <a:off x="301680" y="752400"/>
            <a:ext cx="6978240" cy="118764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Efficacia ed equità dell’assegno</a:t>
            </a:r>
            <a:endParaRPr b="0" lang="it-IT" sz="1800" spc="-1" strike="noStrike">
              <a:solidFill>
                <a:srgbClr val="000000"/>
              </a:solidFill>
              <a:uFill>
                <a:solidFill>
                  <a:srgbClr val="ffffff"/>
                </a:solidFill>
              </a:uFill>
              <a:latin typeface="Arial"/>
            </a:endParaRPr>
          </a:p>
        </p:txBody>
      </p:sp>
      <p:pic>
        <p:nvPicPr>
          <p:cNvPr id="167" name="Picture 2" descr=""/>
          <p:cNvPicPr/>
          <p:nvPr/>
        </p:nvPicPr>
        <p:blipFill>
          <a:blip r:embed="rId1"/>
          <a:stretch/>
        </p:blipFill>
        <p:spPr>
          <a:xfrm>
            <a:off x="7280280" y="457200"/>
            <a:ext cx="1360080" cy="1574280"/>
          </a:xfrm>
          <a:prstGeom prst="rect">
            <a:avLst/>
          </a:prstGeom>
          <a:ln w="9360">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457200" y="457200"/>
            <a:ext cx="8229240" cy="137124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sp>
      <p:sp>
        <p:nvSpPr>
          <p:cNvPr id="169" name="CustomShape 2"/>
          <p:cNvSpPr/>
          <p:nvPr/>
        </p:nvSpPr>
        <p:spPr>
          <a:xfrm>
            <a:off x="471960" y="2013480"/>
            <a:ext cx="8206920" cy="4614480"/>
          </a:xfrm>
          <a:custGeom>
            <a:avLst/>
            <a:gdLst/>
            <a:ahLst/>
            <a:rect l="l" t="t" r="r" b="b"/>
            <a:pathLst>
              <a:path w="21600" h="21600">
                <a:moveTo>
                  <a:pt x="0" y="0"/>
                </a:moveTo>
                <a:lnTo>
                  <a:pt x="21600" y="0"/>
                </a:lnTo>
                <a:lnTo>
                  <a:pt x="21600" y="21600"/>
                </a:lnTo>
                <a:lnTo>
                  <a:pt x="0" y="21600"/>
                </a:lnTo>
                <a:lnTo>
                  <a:pt x="0" y="0"/>
                </a:lnTo>
                <a:close/>
              </a:path>
            </a:pathLst>
          </a:custGeom>
          <a:noFill/>
          <a:ln w="9360">
            <a:noFill/>
          </a:ln>
        </p:spPr>
        <p:style>
          <a:lnRef idx="0"/>
          <a:fillRef idx="0"/>
          <a:effectRef idx="0"/>
          <a:fontRef idx="minor"/>
        </p:style>
        <p:txBody>
          <a:bodyPr lIns="90000" rIns="90000" tIns="45000" bIns="45000"/>
          <a:p>
            <a:pPr algn="just">
              <a:lnSpc>
                <a:spcPct val="100000"/>
              </a:lnSpc>
            </a:pPr>
            <a:r>
              <a:rPr b="0" lang="it-IT" sz="2400" spc="-1" strike="noStrike">
                <a:solidFill>
                  <a:srgbClr val="000000"/>
                </a:solidFill>
                <a:uFill>
                  <a:solidFill>
                    <a:srgbClr val="ffffff"/>
                  </a:solidFill>
                </a:uFill>
                <a:latin typeface="Arial"/>
              </a:rPr>
              <a:t>Una maggioranza rilevante dei nuclei familiari più in difficoltà (70%) ha ottenuto, con le diverse quote dell’assegno unico, più di quello che otteneva con le precedenti misure assorbite dal nuovo intervento.</a:t>
            </a:r>
            <a:endParaRPr b="0" lang="it-IT" sz="1800" spc="-1" strike="noStrike">
              <a:solidFill>
                <a:srgbClr val="000000"/>
              </a:solidFill>
              <a:uFill>
                <a:solidFill>
                  <a:srgbClr val="ffffff"/>
                </a:solidFill>
              </a:uFill>
              <a:latin typeface="Arial"/>
            </a:endParaRPr>
          </a:p>
          <a:p>
            <a:pPr algn="just">
              <a:lnSpc>
                <a:spcPct val="100000"/>
              </a:lnSpc>
            </a:pPr>
            <a:r>
              <a:rPr b="0" lang="it-IT" sz="2400" spc="-1" strike="noStrike">
                <a:solidFill>
                  <a:srgbClr val="000000"/>
                </a:solidFill>
                <a:uFill>
                  <a:solidFill>
                    <a:srgbClr val="ffffff"/>
                  </a:solidFill>
                </a:uFill>
                <a:latin typeface="Arial"/>
              </a:rPr>
              <a:t>In alcuni casi si registra una riduzione rispetto allo scorso anno dovuta alla rinuncia volontaria della quota di sostegno al reddito in conseguenza delle nuove regole che richiedono la valutazione dei servizi sociali per chi non risulta avere almeno 3 mesi di contributi previdenziali. Con il reddito di garanzia si poteva evitare la valutazione sociale dichiarandosi in maniera opportunistica occupati al momento di presentazione della domanda</a:t>
            </a:r>
            <a:endParaRPr b="0" lang="it-IT" sz="1800" spc="-1" strike="noStrike">
              <a:solidFill>
                <a:srgbClr val="000000"/>
              </a:solidFill>
              <a:uFill>
                <a:solidFill>
                  <a:srgbClr val="ffffff"/>
                </a:solidFill>
              </a:uFill>
              <a:latin typeface="Arial"/>
            </a:endParaRPr>
          </a:p>
          <a:p>
            <a:pPr marL="741240" indent="-282240">
              <a:lnSpc>
                <a:spcPct val="100000"/>
              </a:lnSpc>
            </a:pPr>
            <a:endParaRPr b="0" lang="it-IT" sz="1800" spc="-1" strike="noStrike">
              <a:solidFill>
                <a:srgbClr val="000000"/>
              </a:solidFill>
              <a:uFill>
                <a:solidFill>
                  <a:srgbClr val="ffffff"/>
                </a:solidFill>
              </a:uFill>
              <a:latin typeface="Arial"/>
            </a:endParaRPr>
          </a:p>
        </p:txBody>
      </p:sp>
      <p:sp>
        <p:nvSpPr>
          <p:cNvPr id="170" name="CustomShape 3"/>
          <p:cNvSpPr/>
          <p:nvPr/>
        </p:nvSpPr>
        <p:spPr>
          <a:xfrm>
            <a:off x="647640" y="720720"/>
            <a:ext cx="7919640" cy="1186920"/>
          </a:xfrm>
          <a:prstGeom prst="rect">
            <a:avLst/>
          </a:prstGeom>
          <a:noFill/>
          <a:ln w="9360">
            <a:noFill/>
          </a:ln>
        </p:spPr>
        <p:style>
          <a:lnRef idx="0"/>
          <a:fillRef idx="0"/>
          <a:effectRef idx="0"/>
          <a:fontRef idx="minor"/>
        </p:style>
        <p:txBody>
          <a:bodyPr lIns="90000" rIns="90000" tIns="45000" bIns="45000"/>
          <a:p>
            <a:pPr>
              <a:lnSpc>
                <a:spcPct val="100000"/>
              </a:lnSpc>
            </a:pPr>
            <a:r>
              <a:rPr b="1" lang="it-IT" sz="3600" spc="-1" strike="noStrike">
                <a:solidFill>
                  <a:srgbClr val="5b9bd5"/>
                </a:solidFill>
                <a:uFill>
                  <a:solidFill>
                    <a:srgbClr val="ffffff"/>
                  </a:solidFill>
                </a:uFill>
                <a:latin typeface="Arial"/>
              </a:rPr>
              <a:t>Efficacia ed equità dell’assegno - considerazioni</a:t>
            </a:r>
            <a:endParaRPr b="0" lang="it-IT"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1" name="Segnaposto immagine 1" descr=""/>
          <p:cNvPicPr/>
          <p:nvPr/>
        </p:nvPicPr>
        <p:blipFill>
          <a:blip r:embed="rId1"/>
          <a:stretch/>
        </p:blipFill>
        <p:spPr>
          <a:xfrm>
            <a:off x="6783480" y="457200"/>
            <a:ext cx="1901520" cy="1205640"/>
          </a:xfrm>
          <a:prstGeom prst="rect">
            <a:avLst/>
          </a:prstGeom>
          <a:ln>
            <a:noFill/>
          </a:ln>
        </p:spPr>
      </p:pic>
      <p:sp>
        <p:nvSpPr>
          <p:cNvPr id="172" name="TextShape 1"/>
          <p:cNvSpPr txBox="1"/>
          <p:nvPr/>
        </p:nvSpPr>
        <p:spPr>
          <a:xfrm>
            <a:off x="457200" y="522720"/>
            <a:ext cx="8227800" cy="1238760"/>
          </a:xfrm>
          <a:prstGeom prst="rect">
            <a:avLst/>
          </a:prstGeom>
          <a:noFill/>
          <a:ln>
            <a:noFill/>
          </a:ln>
        </p:spPr>
        <p:txBody>
          <a:bodyPr lIns="90000" rIns="90000" tIns="46800" bIns="46800" anchor="ctr"/>
          <a:p>
            <a:pPr>
              <a:lnSpc>
                <a:spcPct val="100000"/>
              </a:lnSpc>
            </a:pPr>
            <a:r>
              <a:rPr b="1" lang="it-IT" sz="3600" spc="-1" strike="noStrike">
                <a:solidFill>
                  <a:srgbClr val="5b9bd5"/>
                </a:solidFill>
                <a:uFill>
                  <a:solidFill>
                    <a:srgbClr val="ffffff"/>
                  </a:solidFill>
                </a:uFill>
                <a:latin typeface="Arial"/>
              </a:rPr>
              <a:t>Quota sostegno al reddito</a:t>
            </a:r>
            <a:endParaRPr b="0" lang="it-IT" sz="4400" spc="-1" strike="noStrike">
              <a:solidFill>
                <a:srgbClr val="000000"/>
              </a:solidFill>
              <a:uFill>
                <a:solidFill>
                  <a:srgbClr val="ffffff"/>
                </a:solidFill>
              </a:uFill>
              <a:latin typeface="Arial"/>
            </a:endParaRPr>
          </a:p>
        </p:txBody>
      </p:sp>
      <p:sp>
        <p:nvSpPr>
          <p:cNvPr id="173" name="TextShape 2"/>
          <p:cNvSpPr txBox="1"/>
          <p:nvPr/>
        </p:nvSpPr>
        <p:spPr>
          <a:xfrm>
            <a:off x="396360" y="2024280"/>
            <a:ext cx="8355600" cy="3977640"/>
          </a:xfrm>
          <a:prstGeom prst="rect">
            <a:avLst/>
          </a:prstGeom>
          <a:noFill/>
          <a:ln>
            <a:noFill/>
          </a:ln>
        </p:spPr>
        <p:txBody>
          <a:bodyPr lIns="0" rIns="0" tIns="0" bIns="0" anchor="ctr"/>
          <a:p>
            <a:pPr lvl="1" marL="457200" indent="-456840" algn="just">
              <a:lnSpc>
                <a:spcPct val="100000"/>
              </a:lnSpc>
              <a:buClr>
                <a:srgbClr val="000000"/>
              </a:buClr>
              <a:buSzPct val="45000"/>
              <a:buFont typeface="Wingdings" charset="2"/>
              <a:buChar char=""/>
            </a:pPr>
            <a:r>
              <a:rPr b="0" lang="it-IT" sz="2600" spc="-1" strike="noStrike">
                <a:solidFill>
                  <a:srgbClr val="000000"/>
                </a:solidFill>
                <a:uFill>
                  <a:solidFill>
                    <a:srgbClr val="ffffff"/>
                  </a:solidFill>
                </a:uFill>
                <a:latin typeface="Arial"/>
              </a:rPr>
              <a:t>Il reddito disponibile delle famiglie trentine in difficoltà viene integrato fino al raggiungimento di un livello minimo che va da </a:t>
            </a:r>
            <a:r>
              <a:rPr b="1" lang="it-IT" sz="2600" spc="-1" strike="noStrike">
                <a:solidFill>
                  <a:srgbClr val="000000"/>
                </a:solidFill>
                <a:uFill>
                  <a:solidFill>
                    <a:srgbClr val="ffffff"/>
                  </a:solidFill>
                </a:uFill>
                <a:latin typeface="Arial"/>
              </a:rPr>
              <a:t>6.500</a:t>
            </a:r>
            <a:r>
              <a:rPr b="0" lang="it-IT" sz="2600" spc="-1" strike="noStrike">
                <a:solidFill>
                  <a:srgbClr val="000000"/>
                </a:solidFill>
                <a:uFill>
                  <a:solidFill>
                    <a:srgbClr val="ffffff"/>
                  </a:solidFill>
                </a:uFill>
                <a:latin typeface="Arial"/>
              </a:rPr>
              <a:t> a </a:t>
            </a:r>
            <a:r>
              <a:rPr b="1" lang="it-IT" sz="2600" spc="-1" strike="noStrike">
                <a:solidFill>
                  <a:srgbClr val="000000"/>
                </a:solidFill>
                <a:uFill>
                  <a:solidFill>
                    <a:srgbClr val="ffffff"/>
                  </a:solidFill>
                </a:uFill>
                <a:latin typeface="Arial"/>
              </a:rPr>
              <a:t>11.400</a:t>
            </a:r>
            <a:r>
              <a:rPr b="0" lang="it-IT" sz="2600" spc="-1" strike="noStrike">
                <a:solidFill>
                  <a:srgbClr val="000000"/>
                </a:solidFill>
                <a:uFill>
                  <a:solidFill>
                    <a:srgbClr val="ffffff"/>
                  </a:solidFill>
                </a:uFill>
                <a:latin typeface="Arial"/>
              </a:rPr>
              <a:t> € in base al nucleo</a:t>
            </a:r>
            <a:endParaRPr b="0" lang="it-IT" sz="3200" spc="-1" strike="noStrike">
              <a:solidFill>
                <a:srgbClr val="000000"/>
              </a:solidFill>
              <a:uFill>
                <a:solidFill>
                  <a:srgbClr val="ffffff"/>
                </a:solidFill>
              </a:uFill>
              <a:latin typeface="Arial"/>
            </a:endParaRPr>
          </a:p>
          <a:p>
            <a:pPr lvl="1" marL="457200" indent="-456840" algn="just">
              <a:lnSpc>
                <a:spcPct val="100000"/>
              </a:lnSpc>
              <a:buClr>
                <a:srgbClr val="000000"/>
              </a:buClr>
              <a:buSzPct val="45000"/>
              <a:buFont typeface="Wingdings" charset="2"/>
              <a:buChar char=""/>
            </a:pPr>
            <a:r>
              <a:rPr b="0" lang="it-IT" sz="2600" spc="-1" strike="noStrike">
                <a:solidFill>
                  <a:srgbClr val="000000"/>
                </a:solidFill>
                <a:uFill>
                  <a:solidFill>
                    <a:srgbClr val="ffffff"/>
                  </a:solidFill>
                </a:uFill>
                <a:latin typeface="Arial"/>
              </a:rPr>
              <a:t>Questo comporta un assegno medio mensile di </a:t>
            </a:r>
            <a:r>
              <a:rPr b="1" lang="it-IT" sz="2600" spc="-1" strike="noStrike">
                <a:solidFill>
                  <a:srgbClr val="000000"/>
                </a:solidFill>
                <a:uFill>
                  <a:solidFill>
                    <a:srgbClr val="ffffff"/>
                  </a:solidFill>
                </a:uFill>
                <a:latin typeface="Arial"/>
              </a:rPr>
              <a:t>200 </a:t>
            </a:r>
            <a:r>
              <a:rPr b="0" lang="it-IT" sz="2600" spc="-1" strike="noStrike">
                <a:solidFill>
                  <a:srgbClr val="000000"/>
                </a:solidFill>
                <a:uFill>
                  <a:solidFill>
                    <a:srgbClr val="ffffff"/>
                  </a:solidFill>
                </a:uFill>
                <a:latin typeface="Arial"/>
              </a:rPr>
              <a:t>€</a:t>
            </a:r>
            <a:endParaRPr b="0" lang="it-IT" sz="3200" spc="-1" strike="noStrike">
              <a:solidFill>
                <a:srgbClr val="000000"/>
              </a:solidFill>
              <a:uFill>
                <a:solidFill>
                  <a:srgbClr val="ffffff"/>
                </a:solidFill>
              </a:uFill>
              <a:latin typeface="Arial"/>
            </a:endParaRPr>
          </a:p>
          <a:p>
            <a:pPr lvl="1" marL="457200" indent="-456840" algn="just">
              <a:lnSpc>
                <a:spcPct val="100000"/>
              </a:lnSpc>
              <a:buClr>
                <a:srgbClr val="000000"/>
              </a:buClr>
              <a:buSzPct val="45000"/>
              <a:buFont typeface="Wingdings" charset="2"/>
              <a:buChar char=""/>
            </a:pPr>
            <a:r>
              <a:rPr b="0" lang="it-IT" sz="2600" spc="-1" strike="noStrike">
                <a:solidFill>
                  <a:srgbClr val="000000"/>
                </a:solidFill>
                <a:uFill>
                  <a:solidFill>
                    <a:srgbClr val="ffffff"/>
                  </a:solidFill>
                </a:uFill>
                <a:latin typeface="Arial"/>
              </a:rPr>
              <a:t>Rispetto al reddito di garanzia:</a:t>
            </a:r>
            <a:endParaRPr b="0" lang="it-IT" sz="3200" spc="-1" strike="noStrike">
              <a:solidFill>
                <a:srgbClr val="000000"/>
              </a:solidFill>
              <a:uFill>
                <a:solidFill>
                  <a:srgbClr val="ffffff"/>
                </a:solidFill>
              </a:uFill>
              <a:latin typeface="Arial"/>
            </a:endParaRPr>
          </a:p>
          <a:p>
            <a:pPr lvl="2" marL="914400" indent="-456840" algn="just">
              <a:lnSpc>
                <a:spcPct val="100000"/>
              </a:lnSpc>
              <a:buClr>
                <a:srgbClr val="000000"/>
              </a:buClr>
              <a:buSzPct val="45000"/>
              <a:buFont typeface="Wingdings" charset="2"/>
              <a:buChar char=""/>
            </a:pPr>
            <a:r>
              <a:rPr b="0" lang="it-IT" sz="2200" spc="-1" strike="noStrike">
                <a:solidFill>
                  <a:srgbClr val="000000"/>
                </a:solidFill>
                <a:uFill>
                  <a:solidFill>
                    <a:srgbClr val="ffffff"/>
                  </a:solidFill>
                </a:uFill>
                <a:latin typeface="Arial"/>
              </a:rPr>
              <a:t>i beneficiari passano da </a:t>
            </a:r>
            <a:r>
              <a:rPr b="1" lang="it-IT" sz="2200" spc="-1" strike="noStrike">
                <a:solidFill>
                  <a:srgbClr val="000000"/>
                </a:solidFill>
                <a:uFill>
                  <a:solidFill>
                    <a:srgbClr val="ffffff"/>
                  </a:solidFill>
                </a:uFill>
                <a:latin typeface="Arial"/>
              </a:rPr>
              <a:t>5.713</a:t>
            </a:r>
            <a:r>
              <a:rPr b="0" lang="it-IT" sz="2200" spc="-1" strike="noStrike">
                <a:solidFill>
                  <a:srgbClr val="000000"/>
                </a:solidFill>
                <a:uFill>
                  <a:solidFill>
                    <a:srgbClr val="ffffff"/>
                  </a:solidFill>
                </a:uFill>
                <a:latin typeface="Arial"/>
              </a:rPr>
              <a:t> a quasi </a:t>
            </a:r>
            <a:r>
              <a:rPr b="1" lang="it-IT" sz="2200" spc="-1" strike="noStrike">
                <a:solidFill>
                  <a:srgbClr val="000000"/>
                </a:solidFill>
                <a:uFill>
                  <a:solidFill>
                    <a:srgbClr val="ffffff"/>
                  </a:solidFill>
                </a:uFill>
                <a:latin typeface="Arial"/>
              </a:rPr>
              <a:t>10.340</a:t>
            </a:r>
            <a:r>
              <a:rPr b="0" lang="it-IT" sz="2200" spc="-1" strike="noStrike">
                <a:solidFill>
                  <a:srgbClr val="000000"/>
                </a:solidFill>
                <a:uFill>
                  <a:solidFill>
                    <a:srgbClr val="ffffff"/>
                  </a:solidFill>
                </a:uFill>
                <a:latin typeface="Arial"/>
              </a:rPr>
              <a:t> (</a:t>
            </a:r>
            <a:r>
              <a:rPr b="1" lang="it-IT" sz="2200" spc="-1" strike="noStrike">
                <a:solidFill>
                  <a:srgbClr val="000000"/>
                </a:solidFill>
                <a:uFill>
                  <a:solidFill>
                    <a:srgbClr val="ffffff"/>
                  </a:solidFill>
                </a:uFill>
                <a:latin typeface="Arial"/>
              </a:rPr>
              <a:t>+81%</a:t>
            </a:r>
            <a:r>
              <a:rPr b="0" lang="it-IT" sz="2200" spc="-1" strike="noStrike">
                <a:solidFill>
                  <a:srgbClr val="000000"/>
                </a:solidFill>
                <a:uFill>
                  <a:solidFill>
                    <a:srgbClr val="ffffff"/>
                  </a:solidFill>
                </a:uFill>
                <a:latin typeface="Arial"/>
              </a:rPr>
              <a:t>).</a:t>
            </a:r>
            <a:endParaRPr b="0" lang="it-IT" sz="3200" spc="-1" strike="noStrike">
              <a:solidFill>
                <a:srgbClr val="000000"/>
              </a:solidFill>
              <a:uFill>
                <a:solidFill>
                  <a:srgbClr val="ffffff"/>
                </a:solidFill>
              </a:uFill>
              <a:latin typeface="Arial"/>
            </a:endParaRPr>
          </a:p>
          <a:p>
            <a:pPr lvl="2" marL="914400" indent="-456840" algn="just">
              <a:lnSpc>
                <a:spcPct val="100000"/>
              </a:lnSpc>
              <a:buClr>
                <a:srgbClr val="000000"/>
              </a:buClr>
              <a:buSzPct val="45000"/>
              <a:buFont typeface="Wingdings" charset="2"/>
              <a:buChar char=""/>
            </a:pPr>
            <a:r>
              <a:rPr b="0" lang="it-IT" sz="2200" spc="-1" strike="noStrike">
                <a:solidFill>
                  <a:srgbClr val="000000"/>
                </a:solidFill>
                <a:uFill>
                  <a:solidFill>
                    <a:srgbClr val="ffffff"/>
                  </a:solidFill>
                </a:uFill>
                <a:latin typeface="Arial"/>
              </a:rPr>
              <a:t>le risorse aumentano da </a:t>
            </a:r>
            <a:r>
              <a:rPr b="1" lang="it-IT" sz="2200" spc="-1" strike="noStrike">
                <a:solidFill>
                  <a:srgbClr val="000000"/>
                </a:solidFill>
                <a:uFill>
                  <a:solidFill>
                    <a:srgbClr val="ffffff"/>
                  </a:solidFill>
                </a:uFill>
                <a:latin typeface="Arial"/>
              </a:rPr>
              <a:t>13,7 milioni</a:t>
            </a:r>
            <a:r>
              <a:rPr b="0" lang="it-IT" sz="2200" spc="-1" strike="noStrike">
                <a:solidFill>
                  <a:srgbClr val="000000"/>
                </a:solidFill>
                <a:uFill>
                  <a:solidFill>
                    <a:srgbClr val="ffffff"/>
                  </a:solidFill>
                </a:uFill>
                <a:latin typeface="Arial"/>
              </a:rPr>
              <a:t> di euro a </a:t>
            </a:r>
            <a:r>
              <a:rPr b="1" lang="it-IT" sz="2200" spc="-1" strike="noStrike">
                <a:solidFill>
                  <a:srgbClr val="000000"/>
                </a:solidFill>
                <a:uFill>
                  <a:solidFill>
                    <a:srgbClr val="ffffff"/>
                  </a:solidFill>
                </a:uFill>
                <a:latin typeface="Arial"/>
              </a:rPr>
              <a:t>25,3 milioni</a:t>
            </a:r>
            <a:r>
              <a:rPr b="0" lang="it-IT" sz="2200" spc="-1" strike="noStrike">
                <a:solidFill>
                  <a:srgbClr val="000000"/>
                </a:solidFill>
                <a:uFill>
                  <a:solidFill>
                    <a:srgbClr val="ffffff"/>
                  </a:solidFill>
                </a:uFill>
                <a:latin typeface="Arial"/>
              </a:rPr>
              <a:t> di euro (</a:t>
            </a:r>
            <a:r>
              <a:rPr b="1" lang="it-IT" sz="2200" spc="-1" strike="noStrike">
                <a:solidFill>
                  <a:srgbClr val="000000"/>
                </a:solidFill>
                <a:uFill>
                  <a:solidFill>
                    <a:srgbClr val="ffffff"/>
                  </a:solidFill>
                </a:uFill>
                <a:latin typeface="Arial"/>
              </a:rPr>
              <a:t>+85%</a:t>
            </a:r>
            <a:r>
              <a:rPr b="0" lang="it-IT" sz="2200" spc="-1" strike="noStrike">
                <a:solidFill>
                  <a:srgbClr val="000000"/>
                </a:solidFill>
                <a:uFill>
                  <a:solidFill>
                    <a:srgbClr val="ffffff"/>
                  </a:solidFill>
                </a:uFill>
                <a:latin typeface="Arial"/>
              </a:rPr>
              <a:t>).</a:t>
            </a:r>
            <a:endParaRPr b="0" lang="it-IT" sz="32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TM04033937[[fn=Scia di vapore]]</Template>
  <TotalTime>2128</TotalTime>
  <Application>LibreOffice/5.1.5.2$Windows_x86 LibreOffice_project/7a864d8825610a8c07cfc3bc01dd4fce6a9447e5</Application>
  <Words>1430</Words>
  <Paragraphs>220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2017-05-01T18:33:07Z</dcterms:created>
  <dc:creator>g_barbieri</dc:creator>
  <dc:description/>
  <dc:language>it-IT</dc:language>
  <cp:lastModifiedBy/>
  <cp:lastPrinted>2018-06-10T23:44:33Z</cp:lastPrinted>
  <dcterms:modified xsi:type="dcterms:W3CDTF">2018-06-21T10:10:53Z</dcterms:modified>
  <cp:revision>247</cp:revision>
  <dc:subject/>
  <dc:title>AUP</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19</vt:i4>
  </property>
  <property fmtid="{D5CDD505-2E9C-101B-9397-08002B2CF9AE}" pid="8" name="PresentationFormat">
    <vt:lpwstr>Presentazione su schermo (4:3)</vt:lpwstr>
  </property>
  <property fmtid="{D5CDD505-2E9C-101B-9397-08002B2CF9AE}" pid="9" name="ScaleCrop">
    <vt:bool>0</vt:bool>
  </property>
  <property fmtid="{D5CDD505-2E9C-101B-9397-08002B2CF9AE}" pid="10" name="ShareDoc">
    <vt:bool>0</vt:bool>
  </property>
  <property fmtid="{D5CDD505-2E9C-101B-9397-08002B2CF9AE}" pid="11" name="Slides">
    <vt:i4>24</vt:i4>
  </property>
</Properties>
</file>